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1" r:id="rId2"/>
    <p:sldId id="350" r:id="rId3"/>
    <p:sldId id="326" r:id="rId4"/>
    <p:sldId id="331" r:id="rId5"/>
    <p:sldId id="344" r:id="rId6"/>
    <p:sldId id="368" r:id="rId7"/>
    <p:sldId id="366" r:id="rId8"/>
    <p:sldId id="272" r:id="rId9"/>
    <p:sldId id="341" r:id="rId10"/>
    <p:sldId id="347" r:id="rId11"/>
    <p:sldId id="345" r:id="rId12"/>
    <p:sldId id="346" r:id="rId13"/>
    <p:sldId id="333" r:id="rId14"/>
    <p:sldId id="334" r:id="rId15"/>
    <p:sldId id="335" r:id="rId16"/>
    <p:sldId id="370" r:id="rId17"/>
    <p:sldId id="338" r:id="rId18"/>
    <p:sldId id="371" r:id="rId19"/>
    <p:sldId id="349" r:id="rId20"/>
    <p:sldId id="372" r:id="rId21"/>
    <p:sldId id="369" r:id="rId22"/>
    <p:sldId id="328" r:id="rId23"/>
    <p:sldId id="353" r:id="rId24"/>
    <p:sldId id="358" r:id="rId25"/>
    <p:sldId id="359" r:id="rId26"/>
    <p:sldId id="360" r:id="rId27"/>
    <p:sldId id="361" r:id="rId28"/>
    <p:sldId id="362" r:id="rId29"/>
    <p:sldId id="363" r:id="rId30"/>
    <p:sldId id="339" r:id="rId31"/>
    <p:sldId id="367" r:id="rId32"/>
    <p:sldId id="293" r:id="rId33"/>
    <p:sldId id="352" r:id="rId34"/>
    <p:sldId id="365" r:id="rId35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5EA"/>
    <a:srgbClr val="0C5E8D"/>
    <a:srgbClr val="FF9999"/>
    <a:srgbClr val="012A56"/>
    <a:srgbClr val="8D1C66"/>
    <a:srgbClr val="EF7DDA"/>
    <a:srgbClr val="6EF3FA"/>
    <a:srgbClr val="C1CED6"/>
    <a:srgbClr val="0093DD"/>
    <a:srgbClr val="152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818" autoAdjust="0"/>
    <p:restoredTop sz="94660"/>
  </p:normalViewPr>
  <p:slideViewPr>
    <p:cSldViewPr snapToGrid="0">
      <p:cViewPr>
        <p:scale>
          <a:sx n="100" d="100"/>
          <a:sy n="100" d="100"/>
        </p:scale>
        <p:origin x="57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6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9EC480-71FA-4BE7-8BC9-FE682E3B8D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1CEBA-60FC-4BFE-874A-FDD9500EEB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66AFD-EF3A-4E3F-885A-0CB01AA7C9D9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201E2-04D9-409B-B18D-D05BA64C3E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5D93B-FD43-4AD3-8D01-33D364D521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456A-BE4E-4CA1-AC5F-1131B484E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4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8153A-1E98-4B14-856F-EA1BD31DBD89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04F9E-98C6-4AAC-9076-57DE5F04D6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85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GB" sz="1200" dirty="0"/>
              <a:t>Monte Carlo methods is a class of computational algorithms which rely on repeated random sampling to obtain numerical results. </a:t>
            </a:r>
          </a:p>
          <a:p>
            <a:pPr>
              <a:spcBef>
                <a:spcPts val="1800"/>
              </a:spcBef>
            </a:pPr>
            <a:r>
              <a:rPr lang="en-GB" sz="1200" dirty="0"/>
              <a:t>Kinetic Monte Carlo methods aim to tackle the dynamic properties during a variety of phenomena, for example, diffusion, crystal growth and catalysis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0BD50-7C22-4662-A9E9-1D48905859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3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GB" sz="1200" dirty="0"/>
              <a:t>Monte Carlo methods is a class of computational algorithms which rely on repeated random sampling to obtain numerical results. </a:t>
            </a:r>
          </a:p>
          <a:p>
            <a:pPr>
              <a:spcBef>
                <a:spcPts val="1800"/>
              </a:spcBef>
            </a:pPr>
            <a:r>
              <a:rPr lang="en-GB" sz="1200" dirty="0"/>
              <a:t>Kinetic Monte Carlo methods aim to tackle the dynamic properties during a variety of phenomena, for example, diffusion, crystal growth and catalysis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0BD50-7C22-4662-A9E9-1D48905859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73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CFA5-24D5-4BCF-B943-46F4DA38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6888-BED8-420F-998F-621917499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E30B7-77C1-4F08-ADF2-D72833C0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B240-16C3-4287-8CB4-AFE01241EAA4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EC572-B3C4-49FF-8F33-1621C840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02D0A-23D9-4C55-BE05-E8D8BEC9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F528-083B-42B3-B5E0-CDAF899F20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67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"/>
          <p:cNvPicPr/>
          <p:nvPr/>
        </p:nvPicPr>
        <p:blipFill>
          <a:blip r:embed="rId15"/>
          <a:stretch/>
        </p:blipFill>
        <p:spPr>
          <a:xfrm>
            <a:off x="9430200" y="350280"/>
            <a:ext cx="1958760" cy="504000"/>
          </a:xfrm>
          <a:prstGeom prst="rect">
            <a:avLst/>
          </a:prstGeom>
          <a:ln>
            <a:noFill/>
          </a:ln>
        </p:spPr>
      </p:pic>
      <p:pic>
        <p:nvPicPr>
          <p:cNvPr id="13" name="Picture 4"/>
          <p:cNvPicPr/>
          <p:nvPr/>
        </p:nvPicPr>
        <p:blipFill>
          <a:blip r:embed="rId16"/>
          <a:stretch/>
        </p:blipFill>
        <p:spPr>
          <a:xfrm>
            <a:off x="3628080" y="6324120"/>
            <a:ext cx="1184040" cy="379800"/>
          </a:xfrm>
          <a:prstGeom prst="rect">
            <a:avLst/>
          </a:prstGeom>
          <a:ln>
            <a:noFill/>
          </a:ln>
        </p:spPr>
      </p:pic>
      <p:pic>
        <p:nvPicPr>
          <p:cNvPr id="2" name="Picture 6"/>
          <p:cNvPicPr/>
          <p:nvPr/>
        </p:nvPicPr>
        <p:blipFill>
          <a:blip r:embed="rId17"/>
          <a:stretch/>
        </p:blipFill>
        <p:spPr>
          <a:xfrm>
            <a:off x="5550840" y="6230520"/>
            <a:ext cx="1203840" cy="552240"/>
          </a:xfrm>
          <a:prstGeom prst="rect">
            <a:avLst/>
          </a:prstGeom>
          <a:ln>
            <a:noFill/>
          </a:ln>
        </p:spPr>
      </p:pic>
      <p:pic>
        <p:nvPicPr>
          <p:cNvPr id="3" name="Picture 8"/>
          <p:cNvPicPr/>
          <p:nvPr/>
        </p:nvPicPr>
        <p:blipFill>
          <a:blip r:embed="rId18"/>
          <a:stretch/>
        </p:blipFill>
        <p:spPr>
          <a:xfrm>
            <a:off x="7599960" y="6281640"/>
            <a:ext cx="466920" cy="466920"/>
          </a:xfrm>
          <a:prstGeom prst="rect">
            <a:avLst/>
          </a:prstGeom>
          <a:ln>
            <a:noFill/>
          </a:ln>
        </p:spPr>
      </p:pic>
      <p:pic>
        <p:nvPicPr>
          <p:cNvPr id="4" name="Picture 10"/>
          <p:cNvPicPr/>
          <p:nvPr/>
        </p:nvPicPr>
        <p:blipFill>
          <a:blip r:embed="rId19"/>
          <a:stretch/>
        </p:blipFill>
        <p:spPr>
          <a:xfrm>
            <a:off x="8897040" y="6304320"/>
            <a:ext cx="814320" cy="406440"/>
          </a:xfrm>
          <a:prstGeom prst="rect">
            <a:avLst/>
          </a:prstGeom>
          <a:ln>
            <a:noFill/>
          </a:ln>
        </p:spPr>
      </p:pic>
      <p:pic>
        <p:nvPicPr>
          <p:cNvPr id="5" name="Picture 12"/>
          <p:cNvPicPr/>
          <p:nvPr/>
        </p:nvPicPr>
        <p:blipFill>
          <a:blip r:embed="rId20"/>
          <a:stretch/>
        </p:blipFill>
        <p:spPr>
          <a:xfrm>
            <a:off x="10456560" y="6304320"/>
            <a:ext cx="892080" cy="378000"/>
          </a:xfrm>
          <a:prstGeom prst="rect">
            <a:avLst/>
          </a:prstGeom>
          <a:ln>
            <a:noFill/>
          </a:ln>
        </p:spPr>
      </p:pic>
      <p:pic>
        <p:nvPicPr>
          <p:cNvPr id="6" name="Grafik 11"/>
          <p:cNvPicPr/>
          <p:nvPr/>
        </p:nvPicPr>
        <p:blipFill>
          <a:blip r:embed="rId21"/>
          <a:stretch/>
        </p:blipFill>
        <p:spPr>
          <a:xfrm>
            <a:off x="838080" y="6343920"/>
            <a:ext cx="2170800" cy="36720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838080" y="365040"/>
            <a:ext cx="10514520" cy="63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945000" y="960120"/>
            <a:ext cx="10407960" cy="446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3"/>
          <p:cNvSpPr/>
          <p:nvPr/>
        </p:nvSpPr>
        <p:spPr>
          <a:xfrm>
            <a:off x="945000" y="960120"/>
            <a:ext cx="10407960" cy="44640"/>
          </a:xfrm>
          <a:prstGeom prst="rect">
            <a:avLst/>
          </a:prstGeom>
          <a:solidFill>
            <a:srgbClr val="0C5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9" Type="http://schemas.openxmlformats.org/officeDocument/2006/relationships/image" Target="../media/image50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52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5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3.png"/><Relationship Id="rId15" Type="http://schemas.microsoft.com/office/2007/relationships/hdphoto" Target="../media/hdphoto2.wdp"/><Relationship Id="rId10" Type="http://schemas.openxmlformats.org/officeDocument/2006/relationships/image" Target="../media/image54.png"/><Relationship Id="rId1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59.png"/><Relationship Id="rId18" Type="http://schemas.openxmlformats.org/officeDocument/2006/relationships/image" Target="../media/image62.jpeg"/><Relationship Id="rId26" Type="http://schemas.openxmlformats.org/officeDocument/2006/relationships/image" Target="../media/image13.png"/><Relationship Id="rId21" Type="http://schemas.openxmlformats.org/officeDocument/2006/relationships/image" Target="../media/image11.png"/><Relationship Id="rId12" Type="http://schemas.openxmlformats.org/officeDocument/2006/relationships/image" Target="../media/image58.jpeg"/><Relationship Id="rId17" Type="http://schemas.openxmlformats.org/officeDocument/2006/relationships/image" Target="../media/image61.jpeg"/><Relationship Id="rId25" Type="http://schemas.microsoft.com/office/2007/relationships/hdphoto" Target="../media/hdphoto1.wdp"/><Relationship Id="rId16" Type="http://schemas.openxmlformats.org/officeDocument/2006/relationships/image" Target="../media/image6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11" Type="http://schemas.microsoft.com/office/2007/relationships/hdphoto" Target="../media/hdphoto4.wdp"/><Relationship Id="rId24" Type="http://schemas.openxmlformats.org/officeDocument/2006/relationships/image" Target="../media/image9.png"/><Relationship Id="rId15" Type="http://schemas.openxmlformats.org/officeDocument/2006/relationships/image" Target="../media/image60.png"/><Relationship Id="rId23" Type="http://schemas.microsoft.com/office/2007/relationships/hdphoto" Target="../media/hdphoto2.wdp"/><Relationship Id="rId10" Type="http://schemas.openxmlformats.org/officeDocument/2006/relationships/image" Target="../media/image57.png"/><Relationship Id="rId19" Type="http://schemas.openxmlformats.org/officeDocument/2006/relationships/image" Target="../media/image63.jpeg"/><Relationship Id="rId9" Type="http://schemas.openxmlformats.org/officeDocument/2006/relationships/image" Target="../media/image56.png"/><Relationship Id="rId14" Type="http://schemas.microsoft.com/office/2007/relationships/hdphoto" Target="../media/hdphoto5.wdp"/><Relationship Id="rId22" Type="http://schemas.openxmlformats.org/officeDocument/2006/relationships/image" Target="../media/image12.png"/><Relationship Id="rId27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5.gif"/><Relationship Id="rId7" Type="http://schemas.microsoft.com/office/2007/relationships/hdphoto" Target="../media/hdphoto2.wdp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openxmlformats.org/officeDocument/2006/relationships/image" Target="../media/image67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69.png"/><Relationship Id="rId10" Type="http://schemas.openxmlformats.org/officeDocument/2006/relationships/image" Target="../media/image9.png"/><Relationship Id="rId4" Type="http://schemas.openxmlformats.org/officeDocument/2006/relationships/image" Target="../media/image68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71.wmf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75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image" Target="../media/image14.png"/><Relationship Id="rId16" Type="http://schemas.microsoft.com/office/2007/relationships/hdphoto" Target="../media/hdphoto1.wdp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5" Type="http://schemas.openxmlformats.org/officeDocument/2006/relationships/image" Target="../media/image9.png"/><Relationship Id="rId10" Type="http://schemas.openxmlformats.org/officeDocument/2006/relationships/image" Target="../media/image22.svg"/><Relationship Id="rId19" Type="http://schemas.openxmlformats.org/officeDocument/2006/relationships/image" Target="../media/image23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hyperlink" Target="https://doi.org/10.1016/j.jpowsour.2023.233182" TargetMode="External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.png"/><Relationship Id="rId3" Type="http://schemas.openxmlformats.org/officeDocument/2006/relationships/image" Target="../media/image80.png"/><Relationship Id="rId21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image" Target="../media/image79.png"/><Relationship Id="rId16" Type="http://schemas.openxmlformats.org/officeDocument/2006/relationships/image" Target="../media/image44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24" Type="http://schemas.microsoft.com/office/2007/relationships/hdphoto" Target="../media/hdphoto3.wdp"/><Relationship Id="rId5" Type="http://schemas.openxmlformats.org/officeDocument/2006/relationships/image" Target="../media/image82.png"/><Relationship Id="rId23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image" Target="../media/image81.png"/><Relationship Id="rId22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openxmlformats.org/officeDocument/2006/relationships/image" Target="../media/image85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87.png"/><Relationship Id="rId10" Type="http://schemas.openxmlformats.org/officeDocument/2006/relationships/image" Target="../media/image9.png"/><Relationship Id="rId4" Type="http://schemas.openxmlformats.org/officeDocument/2006/relationships/image" Target="../media/image86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540.png"/><Relationship Id="rId26" Type="http://schemas.microsoft.com/office/2007/relationships/hdphoto" Target="../media/hdphoto3.wdp"/><Relationship Id="rId21" Type="http://schemas.openxmlformats.org/officeDocument/2006/relationships/image" Target="../media/image12.png"/><Relationship Id="rId12" Type="http://schemas.openxmlformats.org/officeDocument/2006/relationships/image" Target="../media/image88.png"/><Relationship Id="rId17" Type="http://schemas.openxmlformats.org/officeDocument/2006/relationships/image" Target="../media/image91.png"/><Relationship Id="rId25" Type="http://schemas.openxmlformats.org/officeDocument/2006/relationships/image" Target="../media/image13.png"/><Relationship Id="rId16" Type="http://schemas.openxmlformats.org/officeDocument/2006/relationships/image" Target="../media/image9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490.png"/><Relationship Id="rId24" Type="http://schemas.microsoft.com/office/2007/relationships/hdphoto" Target="../media/hdphoto1.wdp"/><Relationship Id="rId15" Type="http://schemas.microsoft.com/office/2007/relationships/hdphoto" Target="../media/hdphoto7.wdp"/><Relationship Id="rId23" Type="http://schemas.openxmlformats.org/officeDocument/2006/relationships/image" Target="../media/image9.png"/><Relationship Id="rId19" Type="http://schemas.openxmlformats.org/officeDocument/2006/relationships/image" Target="../media/image10.png"/><Relationship Id="rId14" Type="http://schemas.openxmlformats.org/officeDocument/2006/relationships/image" Target="../media/image89.png"/><Relationship Id="rId22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openxmlformats.org/officeDocument/2006/relationships/image" Target="../media/image96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8.png"/><Relationship Id="rId10" Type="http://schemas.openxmlformats.org/officeDocument/2006/relationships/image" Target="../media/image9.png"/><Relationship Id="rId4" Type="http://schemas.openxmlformats.org/officeDocument/2006/relationships/image" Target="../media/image9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26.jp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99.jpe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microsoft.com/office/2007/relationships/hdphoto" Target="../media/hdphoto2.wdp"/><Relationship Id="rId3" Type="http://schemas.openxmlformats.org/officeDocument/2006/relationships/hyperlink" Target="mailto:jia.yu@u-picardie.fr" TargetMode="External"/><Relationship Id="rId21" Type="http://schemas.openxmlformats.org/officeDocument/2006/relationships/image" Target="../media/image13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2.png"/><Relationship Id="rId2" Type="http://schemas.openxmlformats.org/officeDocument/2006/relationships/image" Target="../media/image101.png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0.png"/><Relationship Id="rId10" Type="http://schemas.openxmlformats.org/officeDocument/2006/relationships/image" Target="../media/image108.png"/><Relationship Id="rId19" Type="http://schemas.openxmlformats.org/officeDocument/2006/relationships/image" Target="../media/image9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jpg"/><Relationship Id="rId22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hyperlink" Target="https://doi.org/10.1002/smll.202270229" TargetMode="External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13.png"/><Relationship Id="rId3" Type="http://schemas.openxmlformats.org/officeDocument/2006/relationships/image" Target="../media/image300.png"/><Relationship Id="rId21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9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microsoft.com/office/2007/relationships/hdphoto" Target="../media/hdphoto2.wdp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0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12.png"/><Relationship Id="rId27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9" Type="http://schemas.openxmlformats.org/officeDocument/2006/relationships/image" Target="../media/image48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12F4BC-FBB8-4D4A-B873-BC22213EE2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366DF1-855C-4B39-9622-C6A2C2867CFD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5D957C-C82C-4BB5-BD5D-0EF151C25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448053" y="409566"/>
            <a:ext cx="11295894" cy="60388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C3FD0A-D5FA-4172-B96C-042B875D9019}"/>
              </a:ext>
            </a:extLst>
          </p:cNvPr>
          <p:cNvSpPr/>
          <p:nvPr/>
        </p:nvSpPr>
        <p:spPr>
          <a:xfrm flipH="1">
            <a:off x="867383" y="1308179"/>
            <a:ext cx="10457234" cy="4241641"/>
          </a:xfrm>
          <a:prstGeom prst="rect">
            <a:avLst/>
          </a:prstGeom>
          <a:solidFill>
            <a:srgbClr val="E0D5C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52F3D"/>
              </a:solidFill>
            </a:endParaRP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CA3E393B-1CD2-4180-B428-25971C6E3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" b="92994" l="3783" r="98684">
                        <a14:foregroundMark x1="31086" y1="58599" x2="31086" y2="58599"/>
                        <a14:foregroundMark x1="30592" y1="34713" x2="30592" y2="34713"/>
                        <a14:foregroundMark x1="30592" y1="37261" x2="30592" y2="37261"/>
                        <a14:foregroundMark x1="30592" y1="37261" x2="29934" y2="37261"/>
                        <a14:foregroundMark x1="29194" y1="37261" x2="21464" y2="39172"/>
                        <a14:foregroundMark x1="3783" y1="20382" x2="3783" y2="20382"/>
                        <a14:foregroundMark x1="12747" y1="73885" x2="12747" y2="73885"/>
                        <a14:foregroundMark x1="67023" y1="33758" x2="67023" y2="33758"/>
                        <a14:foregroundMark x1="85197" y1="41720" x2="85197" y2="41720"/>
                        <a14:foregroundMark x1="92516" y1="50637" x2="92516" y2="50637"/>
                        <a14:foregroundMark x1="94984" y1="72930" x2="94984" y2="72930"/>
                        <a14:foregroundMark x1="40954" y1="19427" x2="40954" y2="19427"/>
                        <a14:foregroundMark x1="27878" y1="6051" x2="27878" y2="6051"/>
                        <a14:foregroundMark x1="30099" y1="11465" x2="30099" y2="11465"/>
                        <a14:foregroundMark x1="22780" y1="86306" x2="22780" y2="86306"/>
                        <a14:foregroundMark x1="26727" y1="93312" x2="26727" y2="93312"/>
                        <a14:foregroundMark x1="18914" y1="21338" x2="18914" y2="21338"/>
                        <a14:foregroundMark x1="98684" y1="89809" x2="98684" y2="89809"/>
                        <a14:foregroundMark x1="23684" y1="10510" x2="23684" y2="10510"/>
                        <a14:foregroundMark x1="22122" y1="14013" x2="22122" y2="14013"/>
                        <a14:foregroundMark x1="35609" y1="24841" x2="35609" y2="24841"/>
                        <a14:foregroundMark x1="32648" y1="17834" x2="32648" y2="17834"/>
                        <a14:foregroundMark x1="18421" y1="75478" x2="18421" y2="75478"/>
                        <a14:foregroundMark x1="16859" y1="57643" x2="16859" y2="57643"/>
                        <a14:foregroundMark x1="16612" y1="34713" x2="16612" y2="34713"/>
                        <a14:foregroundMark x1="31086" y1="84395" x2="31086" y2="84395"/>
                        <a14:foregroundMark x1="33141" y1="78981" x2="33141" y2="78981"/>
                        <a14:foregroundMark x1="31743" y1="82484" x2="31743" y2="82484"/>
                        <a14:foregroundMark x1="29194" y1="87898" x2="29194" y2="87898"/>
                        <a14:foregroundMark x1="24424" y1="88854" x2="24424" y2="88854"/>
                        <a14:foregroundMark x1="20477" y1="80892" x2="20477" y2="80892"/>
                        <a14:foregroundMark x1="21464" y1="81847" x2="21464" y2="81847"/>
                        <a14:backgroundMark x1="25987" y1="65605" x2="25987" y2="65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78" y="1453051"/>
            <a:ext cx="1833736" cy="479756"/>
          </a:xfrm>
          <a:prstGeom prst="rect">
            <a:avLst/>
          </a:prstGeom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546EFDDC-3A75-428B-AE22-1824648FA721}"/>
              </a:ext>
            </a:extLst>
          </p:cNvPr>
          <p:cNvSpPr/>
          <p:nvPr/>
        </p:nvSpPr>
        <p:spPr>
          <a:xfrm>
            <a:off x="1042482" y="2393052"/>
            <a:ext cx="10129669" cy="23231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GB" sz="2400" spc="-1" dirty="0">
                <a:solidFill>
                  <a:srgbClr val="152F3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WP3 – Mesoscale modelling</a:t>
            </a:r>
          </a:p>
          <a:p>
            <a:endParaRPr lang="en-GB" sz="2400" spc="-1" dirty="0">
              <a:solidFill>
                <a:srgbClr val="152F3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endParaRPr lang="en-GB" sz="2400" spc="-1" dirty="0">
              <a:solidFill>
                <a:srgbClr val="152F3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endParaRPr lang="en-GB" sz="2400" spc="-1" dirty="0">
              <a:solidFill>
                <a:srgbClr val="152F3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GB" sz="1300" spc="-1" dirty="0">
                <a:solidFill>
                  <a:srgbClr val="152F3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Author: </a:t>
            </a:r>
            <a:r>
              <a:rPr lang="en-GB" sz="1300" u="sng" spc="-1" dirty="0">
                <a:solidFill>
                  <a:srgbClr val="152F3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Jia Yu</a:t>
            </a:r>
            <a:r>
              <a:rPr lang="en-GB" sz="1300" spc="-1" dirty="0">
                <a:solidFill>
                  <a:srgbClr val="152F3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Prof. Emmanuel Baudrin, Prof. Alejandro A. Franco*</a:t>
            </a:r>
          </a:p>
          <a:p>
            <a:endParaRPr lang="en-GB" sz="1200" spc="-1" dirty="0">
              <a:solidFill>
                <a:srgbClr val="152F3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859107-F4D4-4EF0-B8F9-CF32B44FD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1" b="21172"/>
          <a:stretch/>
        </p:blipFill>
        <p:spPr>
          <a:xfrm>
            <a:off x="7851270" y="4996646"/>
            <a:ext cx="1247390" cy="4028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959683-2DFB-4126-AA64-E73AAF20A22C}"/>
              </a:ext>
            </a:extLst>
          </p:cNvPr>
          <p:cNvCxnSpPr/>
          <p:nvPr/>
        </p:nvCxnSpPr>
        <p:spPr>
          <a:xfrm>
            <a:off x="1042547" y="2691945"/>
            <a:ext cx="0" cy="1764000"/>
          </a:xfrm>
          <a:prstGeom prst="line">
            <a:avLst/>
          </a:prstGeom>
          <a:ln w="38100">
            <a:solidFill>
              <a:srgbClr val="152F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Université de Picardie — Wikipédia">
            <a:extLst>
              <a:ext uri="{FF2B5EF4-FFF2-40B4-BE49-F238E27FC236}">
                <a16:creationId xmlns:a16="http://schemas.microsoft.com/office/drawing/2014/main" id="{9C11D974-D190-475A-AEAA-21D680FD0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76" y="4960272"/>
            <a:ext cx="431083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4D9A-BDAB-4C27-A88E-300542646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000" r="95500">
                        <a14:foregroundMark x1="56000" y1="50500" x2="56000" y2="50500"/>
                        <a14:foregroundMark x1="53500" y1="35500" x2="53500" y2="35500"/>
                        <a14:foregroundMark x1="65500" y1="28500" x2="68000" y2="30000"/>
                        <a14:foregroundMark x1="40000" y1="26500" x2="38000" y2="30500"/>
                        <a14:foregroundMark x1="26000" y1="28000" x2="26500" y2="30000"/>
                        <a14:foregroundMark x1="15500" y1="40500" x2="17500" y2="43500"/>
                        <a14:foregroundMark x1="42500" y1="49500" x2="67500" y2="53000"/>
                        <a14:foregroundMark x1="67500" y1="53000" x2="73000" y2="51500"/>
                        <a14:foregroundMark x1="95500" y1="70000" x2="95500" y2="70000"/>
                        <a14:foregroundMark x1="6000" y1="31000" x2="6000" y2="31000"/>
                        <a14:foregroundMark x1="5000" y1="26000" x2="5000" y2="26000"/>
                        <a14:foregroundMark x1="38500" y1="34000" x2="38500" y2="34000"/>
                        <a14:foregroundMark x1="52000" y1="29000" x2="52000" y2="29000"/>
                        <a14:foregroundMark x1="73500" y1="34500" x2="73500" y2="3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7287" y="4872146"/>
            <a:ext cx="651808" cy="6518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03F97A-14F1-ADB2-253B-4C0EB3FA42AE}"/>
              </a:ext>
            </a:extLst>
          </p:cNvPr>
          <p:cNvGrpSpPr/>
          <p:nvPr/>
        </p:nvGrpSpPr>
        <p:grpSpPr>
          <a:xfrm>
            <a:off x="9603675" y="4997995"/>
            <a:ext cx="1049996" cy="400110"/>
            <a:chOff x="9537110" y="4997995"/>
            <a:chExt cx="1049996" cy="4001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092DB-A2A1-D947-C10A-0A8CAB534E19}"/>
                </a:ext>
              </a:extLst>
            </p:cNvPr>
            <p:cNvSpPr/>
            <p:nvPr/>
          </p:nvSpPr>
          <p:spPr>
            <a:xfrm>
              <a:off x="9792865" y="5042582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7DC5E02-0222-77BE-0D42-D1740269E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9537110" y="4997995"/>
              <a:ext cx="447823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18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46015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1031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 </a:t>
            </a:r>
            <a:r>
              <a:rPr lang="en-GB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events</a:t>
            </a:r>
            <a:r>
              <a:rPr lang="zh-CN" alt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&amp; </a:t>
            </a:r>
            <a:r>
              <a:rPr lang="en-GB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event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rates – Part II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stomShape 1">
                <a:extLst>
                  <a:ext uri="{FF2B5EF4-FFF2-40B4-BE49-F238E27FC236}">
                    <a16:creationId xmlns:a16="http://schemas.microsoft.com/office/drawing/2014/main" id="{D04DE1F0-ACD3-43D4-BC66-BB632D837413}"/>
                  </a:ext>
                </a:extLst>
              </p:cNvPr>
              <p:cNvSpPr/>
              <p:nvPr/>
            </p:nvSpPr>
            <p:spPr>
              <a:xfrm>
                <a:off x="496368" y="913442"/>
                <a:ext cx="5331944" cy="4415099"/>
              </a:xfrm>
              <a:prstGeom prst="rect">
                <a:avLst/>
              </a:prstGeom>
              <a:noFill/>
              <a:ln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GB" sz="2000" b="1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Hopping event 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Diffusion and migration </a:t>
                </a: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considered</a:t>
                </a:r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Convection </a:t>
                </a: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neglected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GB" sz="2000" b="1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Hopping rate</a:t>
                </a:r>
                <a:r>
                  <a:rPr lang="en-GB" sz="2000" b="1" strike="noStrike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0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𝒉𝒐𝒑</m:t>
                        </m:r>
                      </m:sub>
                    </m:sSub>
                  </m:oMath>
                </a14:m>
                <a:endParaRPr lang="en-US" sz="2000" b="1" strike="noStrike" spc="-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Diffusion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𝑑𝑖𝑓𝑓</m:t>
                        </m:r>
                      </m:sub>
                    </m:sSub>
                  </m:oMath>
                </a14:m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calculated</a:t>
                </a:r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from</a:t>
                </a:r>
                <a:r>
                  <a:rPr lang="fr-FR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en-GB" strike="noStrike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Stokes-Einstein equation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𝜋𝜇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GB" strike="noStrike" spc="-1" dirty="0">
                  <a:solidFill>
                    <a:srgbClr val="0000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285750" indent="-285750">
                  <a:spcBef>
                    <a:spcPts val="600"/>
                  </a:spcBef>
                  <a:buFontTx/>
                  <a:buChar char="-"/>
                </a:pP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Hopping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h𝑜𝑝</m:t>
                        </m:r>
                      </m:sub>
                    </m:sSub>
                  </m:oMath>
                </a14:m>
                <a:r>
                  <a:rPr lang="en-GB" i="1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obtained by combining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𝑑𝑖𝑓𝑓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trike="noStrike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with electrical field factor 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h𝑜𝑝</m:t>
                          </m:r>
                        </m:sub>
                      </m:sSub>
                      <m:r>
                        <a:rPr lang="fr-FR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i="0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fr-FR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𝐸𝑙</m:t>
                          </m:r>
                        </m:num>
                        <m:den>
                          <m:sSub>
                            <m:sSubPr>
                              <m:ctrlPr>
                                <a:rPr lang="fr-FR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fr-FR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fr-FR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trike="noStrike" spc="-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</mc:Choice>
        <mc:Fallback xmlns="">
          <p:sp>
            <p:nvSpPr>
              <p:cNvPr id="13" name="CustomShape 1">
                <a:extLst>
                  <a:ext uri="{FF2B5EF4-FFF2-40B4-BE49-F238E27FC236}">
                    <a16:creationId xmlns:a16="http://schemas.microsoft.com/office/drawing/2014/main" id="{D04DE1F0-ACD3-43D4-BC66-BB632D8374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68" y="913442"/>
                <a:ext cx="5331944" cy="4415099"/>
              </a:xfrm>
              <a:prstGeom prst="rect">
                <a:avLst/>
              </a:prstGeom>
              <a:blipFill>
                <a:blip r:embed="rId8"/>
                <a:stretch>
                  <a:fillRect l="-1257"/>
                </a:stretch>
              </a:blipFill>
              <a:ln>
                <a:noFill/>
                <a:rou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stomShape 1">
            <a:extLst>
              <a:ext uri="{FF2B5EF4-FFF2-40B4-BE49-F238E27FC236}">
                <a16:creationId xmlns:a16="http://schemas.microsoft.com/office/drawing/2014/main" id="{670E8C8C-20F0-4A30-8E96-51A465FCA689}"/>
              </a:ext>
            </a:extLst>
          </p:cNvPr>
          <p:cNvSpPr/>
          <p:nvPr/>
        </p:nvSpPr>
        <p:spPr>
          <a:xfrm>
            <a:off x="5855692" y="1019031"/>
            <a:ext cx="5331944" cy="4926924"/>
          </a:xfrm>
          <a:prstGeom prst="rect">
            <a:avLst/>
          </a:prstGeom>
          <a:noFill/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000" b="1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Degradation event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Dimerization followed by </a:t>
            </a:r>
            <a:r>
              <a:rPr lang="fr-FR" altLang="zh-CN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</a:t>
            </a:r>
            <a:r>
              <a:rPr lang="en-GB" spc="-1" dirty="0" err="1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proportionati</a:t>
            </a:r>
            <a:r>
              <a:rPr lang="fr-FR" altLang="zh-CN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on</a:t>
            </a:r>
            <a:r>
              <a:rPr lang="en-GB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and MV</a:t>
            </a:r>
            <a:r>
              <a:rPr lang="en-GB" spc="-1" baseline="30000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0</a:t>
            </a:r>
            <a:r>
              <a:rPr lang="en-GB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precipitates out (</a:t>
            </a:r>
            <a:r>
              <a:rPr lang="en-GB" u="sng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one event only</a:t>
            </a:r>
            <a:r>
              <a:rPr lang="en-GB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Degradation rate obtained form DFT calculation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b="1" strike="noStrike" spc="-1" dirty="0">
                <a:latin typeface="Yu Gothic UI" panose="020B0500000000000000" pitchFamily="34" charset="-128"/>
                <a:ea typeface="Yu Gothic UI" panose="020B0500000000000000" pitchFamily="34" charset="-128"/>
              </a:rPr>
              <a:t>Adsorption and desorption events </a:t>
            </a:r>
            <a:endParaRPr lang="en-US" strike="noStrike" spc="-1" dirty="0">
              <a:solidFill>
                <a:srgbClr val="C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Energy barrier of adsorption                            and desorption obtained from                        DFT calculation</a:t>
            </a:r>
            <a:endParaRPr lang="fr-FR" spc="-1" dirty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fr-FR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Adsorption/</a:t>
            </a:r>
            <a:r>
              <a:rPr lang="fr-FR" spc="-1" dirty="0" err="1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desorption</a:t>
            </a:r>
            <a:r>
              <a:rPr lang="fr-FR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impact                       </a:t>
            </a:r>
            <a:r>
              <a:rPr lang="fr-FR" spc="-1" dirty="0" err="1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taken</a:t>
            </a:r>
            <a:r>
              <a:rPr lang="fr-FR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fr-FR" spc="-1" dirty="0" err="1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into</a:t>
            </a:r>
            <a:r>
              <a:rPr lang="fr-FR" spc="-1" dirty="0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fr-FR" spc="-1" dirty="0" err="1">
                <a:solidFill>
                  <a:srgbClr val="0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account</a:t>
            </a:r>
            <a:endParaRPr lang="fr-FR" spc="-1" dirty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fr-FR" spc="-1" dirty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fr-FR" spc="-1" dirty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GB" spc="-1" dirty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fr-FR" spc="-1" dirty="0">
              <a:solidFill>
                <a:srgbClr val="000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F3D59C-EE4A-414E-94E6-D74BC8A412B2}"/>
              </a:ext>
            </a:extLst>
          </p:cNvPr>
          <p:cNvCxnSpPr>
            <a:cxnSpLocks/>
          </p:cNvCxnSpPr>
          <p:nvPr/>
        </p:nvCxnSpPr>
        <p:spPr>
          <a:xfrm>
            <a:off x="5659105" y="999575"/>
            <a:ext cx="0" cy="4978405"/>
          </a:xfrm>
          <a:prstGeom prst="line">
            <a:avLst/>
          </a:prstGeom>
          <a:ln w="28575">
            <a:solidFill>
              <a:srgbClr val="0C5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6FF1F1C-7799-4D67-8B37-CD83C8B5D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7835" r="1036" b="2513"/>
          <a:stretch/>
        </p:blipFill>
        <p:spPr>
          <a:xfrm>
            <a:off x="9263235" y="4122058"/>
            <a:ext cx="2392985" cy="19372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8110AF-DB31-CF4B-E4C6-E9501E2CFD8F}"/>
              </a:ext>
            </a:extLst>
          </p:cNvPr>
          <p:cNvGrpSpPr/>
          <p:nvPr/>
        </p:nvGrpSpPr>
        <p:grpSpPr>
          <a:xfrm>
            <a:off x="478520" y="5920957"/>
            <a:ext cx="11988978" cy="978956"/>
            <a:chOff x="478520" y="5920957"/>
            <a:chExt cx="11988978" cy="978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AC413E-F7FE-5ECA-CAE8-8AFB76323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4" name="Picture 6" descr="Université de Picardie — Wikipédia">
              <a:extLst>
                <a:ext uri="{FF2B5EF4-FFF2-40B4-BE49-F238E27FC236}">
                  <a16:creationId xmlns:a16="http://schemas.microsoft.com/office/drawing/2014/main" id="{AFA1C605-07AB-5A6E-FECB-22AB2E6D3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68785D-55B2-1B70-7225-77D5955FC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8" name="Grafik 1">
              <a:extLst>
                <a:ext uri="{FF2B5EF4-FFF2-40B4-BE49-F238E27FC236}">
                  <a16:creationId xmlns:a16="http://schemas.microsoft.com/office/drawing/2014/main" id="{138CAA7F-012D-D4F5-7C5B-BD8E59D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D02A98-1668-7D45-A3D7-133E0FE05DE8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21" name="Picture 2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4265BBD-1761-1842-5595-DEB9C5054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063187-D9A4-C82E-CE78-826C56EC89AD}"/>
                </a:ext>
              </a:extLst>
            </p:cNvPr>
            <p:cNvSpPr txBox="1"/>
            <p:nvPr/>
          </p:nvSpPr>
          <p:spPr>
            <a:xfrm>
              <a:off x="11747032" y="6530581"/>
              <a:ext cx="7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8956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21"/>
          <p:cNvSpPr/>
          <p:nvPr/>
        </p:nvSpPr>
        <p:spPr>
          <a:xfrm>
            <a:off x="838080" y="365040"/>
            <a:ext cx="8457120" cy="639720"/>
          </a:xfrm>
          <a:prstGeom prst="rect">
            <a:avLst/>
          </a:prstGeom>
          <a:solidFill>
            <a:srgbClr val="0C5E8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Electrical Double Layer approach</a:t>
            </a:r>
            <a:endParaRPr lang="en-US" sz="2000" b="0" strike="noStrike" spc="-1" dirty="0"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994384-2BD1-4A42-ADE5-312D8ACC838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954CC-45D0-43F4-97F2-6044A94A73D0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A826D-4FEA-4293-AD18-E716362F5E95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Electrical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Double Layer (EDL) </a:t>
            </a:r>
            <a:r>
              <a:rPr lang="en-GB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78086F-3334-4852-978C-8E4154A8A095}"/>
                  </a:ext>
                </a:extLst>
              </p:cNvPr>
              <p:cNvSpPr/>
              <p:nvPr/>
            </p:nvSpPr>
            <p:spPr>
              <a:xfrm>
                <a:off x="496369" y="1069295"/>
                <a:ext cx="5424479" cy="1972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fr-FR" sz="2000" b="1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Electrode potentiel </a:t>
                </a:r>
                <a:endParaRPr lang="en-GB" sz="2000" b="1" i="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GB" b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285750" indent="-285750">
                  <a:spcBef>
                    <a:spcPts val="1200"/>
                  </a:spcBef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	: potential drop through compact layer </a:t>
                </a:r>
              </a:p>
              <a:p>
                <a:pPr marL="285750" indent="-285750">
                  <a:spcBef>
                    <a:spcPts val="1200"/>
                  </a:spcBef>
                  <a:buFontTx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</m:t>
                        </m:r>
                      </m:sup>
                    </m:sSup>
                  </m:oMath>
                </a14:m>
                <a:r>
                  <a:rPr lang="en-GB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	: potential on the interface between the 	  compact layer and diffuse layer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78086F-3334-4852-978C-8E4154A8A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69" y="1069295"/>
                <a:ext cx="5424479" cy="1972015"/>
              </a:xfrm>
              <a:prstGeom prst="rect">
                <a:avLst/>
              </a:prstGeom>
              <a:blipFill>
                <a:blip r:embed="rId2"/>
                <a:stretch>
                  <a:fillRect l="-1124" t="-1235" b="-4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B63A47E4-92BA-48A8-BDC9-451B8BB1A9D0}"/>
              </a:ext>
            </a:extLst>
          </p:cNvPr>
          <p:cNvSpPr txBox="1"/>
          <p:nvPr/>
        </p:nvSpPr>
        <p:spPr>
          <a:xfrm>
            <a:off x="5147178" y="5673159"/>
            <a:ext cx="65289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>
                <a:solidFill>
                  <a:srgbClr val="0C5E8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[Ref]</a:t>
            </a:r>
            <a:r>
              <a:rPr lang="en-US" sz="1000" i="1" dirty="0">
                <a:solidFill>
                  <a:srgbClr val="0C5E8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Journal of The Electrochemical Society, 153 (6) A1053-A1061 (2006)</a:t>
            </a:r>
            <a:r>
              <a:rPr lang="en-GB" sz="1000" i="1" dirty="0">
                <a:solidFill>
                  <a:srgbClr val="0C5E8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6993E-1B37-4A14-BC19-9288AD82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48" y="1078917"/>
            <a:ext cx="5721882" cy="4629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E2B1C49-283D-4BDB-8EE7-873098E510ED}"/>
                  </a:ext>
                </a:extLst>
              </p:cNvPr>
              <p:cNvSpPr/>
              <p:nvPr/>
            </p:nvSpPr>
            <p:spPr>
              <a:xfrm>
                <a:off x="515823" y="3172539"/>
                <a:ext cx="5424479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fr-FR" sz="2000" b="1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Compact layer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endParaRPr lang="fr-FR" sz="2000" b="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342900" indent="-342900">
                  <a:spcBef>
                    <a:spcPts val="1200"/>
                  </a:spcBef>
                  <a:buFontTx/>
                  <a:buChar char="-"/>
                </a:pP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‘Capacitance’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with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low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permittivity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constant  </a:t>
                </a: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E2B1C49-283D-4BDB-8EE7-873098E51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23" y="3172539"/>
                <a:ext cx="5424479" cy="861774"/>
              </a:xfrm>
              <a:prstGeom prst="rect">
                <a:avLst/>
              </a:prstGeom>
              <a:blipFill>
                <a:blip r:embed="rId10"/>
                <a:stretch>
                  <a:fillRect l="-1575" t="-2817" r="-3150" b="-14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A2A71B4-0153-4E0E-88BF-536645545874}"/>
                  </a:ext>
                </a:extLst>
              </p:cNvPr>
              <p:cNvSpPr/>
              <p:nvPr/>
            </p:nvSpPr>
            <p:spPr>
              <a:xfrm>
                <a:off x="496369" y="4278794"/>
                <a:ext cx="584606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fr-FR" sz="2000" b="1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Diffuse layer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endParaRPr lang="en-GB" sz="2000" b="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342900" indent="-342900">
                  <a:spcBef>
                    <a:spcPts val="1200"/>
                  </a:spcBef>
                  <a:buFontTx/>
                  <a:buChar char="-"/>
                </a:pP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Space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with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charged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spheres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and bulk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permittivity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(Poisson </a:t>
                </a:r>
                <a:r>
                  <a:rPr lang="fr-FR" sz="2000" dirty="0" err="1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equation</a:t>
                </a:r>
                <a:r>
                  <a:rPr lang="fr-FR" sz="20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)</a:t>
                </a: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A2A71B4-0153-4E0E-88BF-536645545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69" y="4278794"/>
                <a:ext cx="5846065" cy="1169551"/>
              </a:xfrm>
              <a:prstGeom prst="rect">
                <a:avLst/>
              </a:prstGeom>
              <a:blipFill>
                <a:blip r:embed="rId11"/>
                <a:stretch>
                  <a:fillRect l="-1356" t="-2604" b="-88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537158A-435D-55E9-ABDC-AB191241D4E5}"/>
              </a:ext>
            </a:extLst>
          </p:cNvPr>
          <p:cNvGrpSpPr/>
          <p:nvPr/>
        </p:nvGrpSpPr>
        <p:grpSpPr>
          <a:xfrm>
            <a:off x="478520" y="5920957"/>
            <a:ext cx="11997687" cy="978956"/>
            <a:chOff x="478520" y="5920957"/>
            <a:chExt cx="11997687" cy="9789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B5524-BF72-6265-1B43-D42BA5031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5" name="Picture 6" descr="Université de Picardie — Wikipédia">
              <a:extLst>
                <a:ext uri="{FF2B5EF4-FFF2-40B4-BE49-F238E27FC236}">
                  <a16:creationId xmlns:a16="http://schemas.microsoft.com/office/drawing/2014/main" id="{63E040BA-F832-5250-C48E-9381301EA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9A5AE4-8880-8634-65E6-98A33E59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8" name="Grafik 1">
              <a:extLst>
                <a:ext uri="{FF2B5EF4-FFF2-40B4-BE49-F238E27FC236}">
                  <a16:creationId xmlns:a16="http://schemas.microsoft.com/office/drawing/2014/main" id="{CEC15D93-0901-4AF5-838C-22E2FD2AC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F9F3E3-08A9-9D54-F820-5C7C5D5B5A01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8C7BBC7-C0FC-CDE2-B1A3-32D705142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AAD281-FC39-CB5B-E9F2-2BA6288AEBB0}"/>
                </a:ext>
              </a:extLst>
            </p:cNvPr>
            <p:cNvSpPr txBox="1"/>
            <p:nvPr/>
          </p:nvSpPr>
          <p:spPr>
            <a:xfrm>
              <a:off x="11755741" y="6530581"/>
              <a:ext cx="7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05002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7689650-AAC7-457C-A10F-A67634E0CC4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D39AA6-8407-48AD-A5E9-524CE62F2CCC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AD8576-B0F6-4F48-BC68-25712AE8E1CA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Electrical Double Layer approach coupled with </a:t>
            </a:r>
            <a:r>
              <a:rPr lang="en-GB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</a:t>
            </a:r>
            <a:r>
              <a:rPr lang="en-GB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model   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FCA8ED2-4EB7-455A-9692-D2C4E0E23791}"/>
              </a:ext>
            </a:extLst>
          </p:cNvPr>
          <p:cNvSpPr/>
          <p:nvPr/>
        </p:nvSpPr>
        <p:spPr>
          <a:xfrm>
            <a:off x="2639837" y="1288789"/>
            <a:ext cx="1740697" cy="536896"/>
          </a:xfrm>
          <a:prstGeom prst="roundRect">
            <a:avLst/>
          </a:prstGeom>
          <a:noFill/>
          <a:ln w="28575">
            <a:solidFill>
              <a:srgbClr val="0C5E8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Initial state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771745-3567-46D3-BB5D-B3CC63B4900C}"/>
              </a:ext>
            </a:extLst>
          </p:cNvPr>
          <p:cNvCxnSpPr>
            <a:cxnSpLocks/>
          </p:cNvCxnSpPr>
          <p:nvPr/>
        </p:nvCxnSpPr>
        <p:spPr>
          <a:xfrm>
            <a:off x="3510185" y="1843549"/>
            <a:ext cx="0" cy="461031"/>
          </a:xfrm>
          <a:prstGeom prst="straightConnector1">
            <a:avLst/>
          </a:prstGeom>
          <a:ln w="38100">
            <a:solidFill>
              <a:srgbClr val="0C5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D5E863D-817C-4B78-BFC3-E4FFBBBD229F}"/>
              </a:ext>
            </a:extLst>
          </p:cNvPr>
          <p:cNvSpPr/>
          <p:nvPr/>
        </p:nvSpPr>
        <p:spPr>
          <a:xfrm>
            <a:off x="2639836" y="2304580"/>
            <a:ext cx="1740698" cy="536896"/>
          </a:xfrm>
          <a:prstGeom prst="roundRect">
            <a:avLst/>
          </a:prstGeom>
          <a:noFill/>
          <a:ln w="28575">
            <a:solidFill>
              <a:srgbClr val="0C5E8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</a:t>
            </a:r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algorithm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7BED75-68F6-4730-BA6E-64C2CF5511F8}"/>
              </a:ext>
            </a:extLst>
          </p:cNvPr>
          <p:cNvCxnSpPr>
            <a:cxnSpLocks/>
          </p:cNvCxnSpPr>
          <p:nvPr/>
        </p:nvCxnSpPr>
        <p:spPr>
          <a:xfrm>
            <a:off x="3510185" y="2823612"/>
            <a:ext cx="0" cy="461031"/>
          </a:xfrm>
          <a:prstGeom prst="straightConnector1">
            <a:avLst/>
          </a:prstGeom>
          <a:ln w="38100">
            <a:solidFill>
              <a:srgbClr val="0C5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BA6F0A-F6A3-4FEE-8286-CA9A8DCC477A}"/>
              </a:ext>
            </a:extLst>
          </p:cNvPr>
          <p:cNvCxnSpPr>
            <a:cxnSpLocks/>
          </p:cNvCxnSpPr>
          <p:nvPr/>
        </p:nvCxnSpPr>
        <p:spPr>
          <a:xfrm>
            <a:off x="2461564" y="2571942"/>
            <a:ext cx="180000" cy="0"/>
          </a:xfrm>
          <a:prstGeom prst="line">
            <a:avLst/>
          </a:prstGeom>
          <a:ln w="38100">
            <a:solidFill>
              <a:srgbClr val="0C5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7D13AA-B8CE-43B2-BD00-FAF3994E764C}"/>
              </a:ext>
            </a:extLst>
          </p:cNvPr>
          <p:cNvSpPr/>
          <p:nvPr/>
        </p:nvSpPr>
        <p:spPr>
          <a:xfrm>
            <a:off x="578196" y="2123132"/>
            <a:ext cx="1786128" cy="897619"/>
          </a:xfrm>
          <a:prstGeom prst="roundRect">
            <a:avLst/>
          </a:prstGeom>
          <a:noFill/>
          <a:ln w="28575">
            <a:solidFill>
              <a:srgbClr val="0C5E8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Get rate list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Choose event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Execute </a:t>
            </a:r>
            <a:r>
              <a:rPr lang="en-GB" altLang="zh-CN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event</a:t>
            </a:r>
            <a:endParaRPr lang="en-GB" sz="14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E960BE8-27F1-4B74-819B-9D3D83A23DBD}"/>
              </a:ext>
            </a:extLst>
          </p:cNvPr>
          <p:cNvSpPr/>
          <p:nvPr/>
        </p:nvSpPr>
        <p:spPr>
          <a:xfrm>
            <a:off x="2306805" y="2499942"/>
            <a:ext cx="144000" cy="144000"/>
          </a:xfrm>
          <a:prstGeom prst="ellipse">
            <a:avLst/>
          </a:prstGeom>
          <a:solidFill>
            <a:srgbClr val="DEE5EA"/>
          </a:solidFill>
          <a:ln w="28575"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085DF65-6298-4271-B257-1AD74B68A29D}"/>
              </a:ext>
            </a:extLst>
          </p:cNvPr>
          <p:cNvSpPr/>
          <p:nvPr/>
        </p:nvSpPr>
        <p:spPr>
          <a:xfrm>
            <a:off x="2642143" y="3284643"/>
            <a:ext cx="1736085" cy="884387"/>
          </a:xfrm>
          <a:prstGeom prst="roundRect">
            <a:avLst/>
          </a:prstGeom>
          <a:noFill/>
          <a:ln w="28575">
            <a:solidFill>
              <a:srgbClr val="0C5E8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Update i</a:t>
            </a:r>
            <a:r>
              <a:rPr lang="en-GB" sz="14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nputs</a:t>
            </a:r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for EDL model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244A0A3-A1BC-4A00-9096-DA6536549C2B}"/>
              </a:ext>
            </a:extLst>
          </p:cNvPr>
          <p:cNvSpPr/>
          <p:nvPr/>
        </p:nvSpPr>
        <p:spPr>
          <a:xfrm>
            <a:off x="4985318" y="3284643"/>
            <a:ext cx="1249960" cy="884381"/>
          </a:xfrm>
          <a:prstGeom prst="roundRect">
            <a:avLst/>
          </a:prstGeom>
          <a:noFill/>
          <a:ln w="28575">
            <a:solidFill>
              <a:srgbClr val="0C5E8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Update different kinetics </a:t>
            </a:r>
            <a:endParaRPr lang="en-GB" sz="1400" baseline="30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B507AD0-D1BD-4358-AEA3-0FEC25C9BDD2}"/>
              </a:ext>
            </a:extLst>
          </p:cNvPr>
          <p:cNvCxnSpPr>
            <a:cxnSpLocks/>
          </p:cNvCxnSpPr>
          <p:nvPr/>
        </p:nvCxnSpPr>
        <p:spPr>
          <a:xfrm>
            <a:off x="3510185" y="4169030"/>
            <a:ext cx="0" cy="461031"/>
          </a:xfrm>
          <a:prstGeom prst="straightConnector1">
            <a:avLst/>
          </a:prstGeom>
          <a:ln w="38100">
            <a:solidFill>
              <a:srgbClr val="0C5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CB66DA-D348-4AA6-8F36-F45A0D3169EA}"/>
              </a:ext>
            </a:extLst>
          </p:cNvPr>
          <p:cNvCxnSpPr>
            <a:cxnSpLocks/>
          </p:cNvCxnSpPr>
          <p:nvPr/>
        </p:nvCxnSpPr>
        <p:spPr>
          <a:xfrm flipH="1" flipV="1">
            <a:off x="4397475" y="2571941"/>
            <a:ext cx="1188000" cy="0"/>
          </a:xfrm>
          <a:prstGeom prst="straightConnector1">
            <a:avLst/>
          </a:prstGeom>
          <a:ln w="38100">
            <a:solidFill>
              <a:srgbClr val="0C5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033843B-6F57-4244-8511-9FC4C798A5CA}"/>
              </a:ext>
            </a:extLst>
          </p:cNvPr>
          <p:cNvCxnSpPr>
            <a:cxnSpLocks/>
          </p:cNvCxnSpPr>
          <p:nvPr/>
        </p:nvCxnSpPr>
        <p:spPr>
          <a:xfrm>
            <a:off x="5601145" y="2553215"/>
            <a:ext cx="0" cy="720000"/>
          </a:xfrm>
          <a:prstGeom prst="line">
            <a:avLst/>
          </a:prstGeom>
          <a:ln w="38100">
            <a:solidFill>
              <a:srgbClr val="0C5E8D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D60A19B-436A-4C5A-86CD-0979FE2F7E8D}"/>
              </a:ext>
            </a:extLst>
          </p:cNvPr>
          <p:cNvSpPr/>
          <p:nvPr/>
        </p:nvSpPr>
        <p:spPr>
          <a:xfrm>
            <a:off x="2642143" y="4630061"/>
            <a:ext cx="1736085" cy="884387"/>
          </a:xfrm>
          <a:prstGeom prst="roundRect">
            <a:avLst/>
          </a:prstGeom>
          <a:noFill/>
          <a:ln w="28575">
            <a:solidFill>
              <a:srgbClr val="0C5E8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Solve EDL model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E05386-45FF-4EAC-948E-D1AB1205FAF1}"/>
              </a:ext>
            </a:extLst>
          </p:cNvPr>
          <p:cNvCxnSpPr>
            <a:cxnSpLocks/>
          </p:cNvCxnSpPr>
          <p:nvPr/>
        </p:nvCxnSpPr>
        <p:spPr>
          <a:xfrm>
            <a:off x="4679371" y="3748061"/>
            <a:ext cx="0" cy="1332000"/>
          </a:xfrm>
          <a:prstGeom prst="line">
            <a:avLst/>
          </a:prstGeom>
          <a:ln w="38100">
            <a:solidFill>
              <a:srgbClr val="0C5E8D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ABA391D-C8D2-4942-9778-3B1CFB403D20}"/>
              </a:ext>
            </a:extLst>
          </p:cNvPr>
          <p:cNvCxnSpPr>
            <a:cxnSpLocks/>
          </p:cNvCxnSpPr>
          <p:nvPr/>
        </p:nvCxnSpPr>
        <p:spPr>
          <a:xfrm rot="16200000">
            <a:off x="4537250" y="4910333"/>
            <a:ext cx="0" cy="324000"/>
          </a:xfrm>
          <a:prstGeom prst="line">
            <a:avLst/>
          </a:prstGeom>
          <a:ln w="38100">
            <a:solidFill>
              <a:srgbClr val="0C5E8D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C052C39-BF3E-4BFD-88F8-8685E780BF88}"/>
              </a:ext>
            </a:extLst>
          </p:cNvPr>
          <p:cNvCxnSpPr>
            <a:cxnSpLocks/>
          </p:cNvCxnSpPr>
          <p:nvPr/>
        </p:nvCxnSpPr>
        <p:spPr>
          <a:xfrm rot="16200000">
            <a:off x="4682097" y="3450333"/>
            <a:ext cx="0" cy="576000"/>
          </a:xfrm>
          <a:prstGeom prst="line">
            <a:avLst/>
          </a:prstGeom>
          <a:ln w="38100">
            <a:solidFill>
              <a:srgbClr val="0C5E8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3D40D31-6CF3-4209-B388-4D8B3CFF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366" y="960435"/>
            <a:ext cx="5804709" cy="50762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61273C-1AA4-2433-7BB7-D6C568D8ADD5}"/>
              </a:ext>
            </a:extLst>
          </p:cNvPr>
          <p:cNvGrpSpPr/>
          <p:nvPr/>
        </p:nvGrpSpPr>
        <p:grpSpPr>
          <a:xfrm>
            <a:off x="478520" y="5920957"/>
            <a:ext cx="11980269" cy="978956"/>
            <a:chOff x="478520" y="5920957"/>
            <a:chExt cx="11980269" cy="9789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8CA5F-1B4A-1AD3-546E-513E8DBE2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5" name="Picture 6" descr="Université de Picardie — Wikipédia">
              <a:extLst>
                <a:ext uri="{FF2B5EF4-FFF2-40B4-BE49-F238E27FC236}">
                  <a16:creationId xmlns:a16="http://schemas.microsoft.com/office/drawing/2014/main" id="{5075507C-D094-C2DF-D46C-8E4262857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5ABA5A-68B9-8443-8309-F4ADFCFD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7" name="Grafik 1">
              <a:extLst>
                <a:ext uri="{FF2B5EF4-FFF2-40B4-BE49-F238E27FC236}">
                  <a16:creationId xmlns:a16="http://schemas.microsoft.com/office/drawing/2014/main" id="{874ECD1F-54E9-FE2B-0578-C036E1DC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A938AF-1389-DE19-5443-D1C84BA44ACF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9F8AF72-82AC-6FA8-549E-6E109E480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2D54B7-2121-5BD0-134A-F91F0B9CB72B}"/>
                </a:ext>
              </a:extLst>
            </p:cNvPr>
            <p:cNvSpPr txBox="1"/>
            <p:nvPr/>
          </p:nvSpPr>
          <p:spPr>
            <a:xfrm>
              <a:off x="11738323" y="6530581"/>
              <a:ext cx="7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4888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8E73-7EBE-43F2-B53B-0D8862EF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AD70-80CA-4CA5-B6A9-96BD4E62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212633"/>
            <a:ext cx="10972080" cy="397692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E029E-F4FF-424A-99A2-027A5C749BB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83A86-C9C3-443B-9B8C-0166A94CB54B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CCB32-C7CE-4812-9406-C76292B93634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Electrical field distribution inside the simulation box    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FCB3C3-D59D-4EF8-B57C-FF6ECCB3E3DA}"/>
                  </a:ext>
                </a:extLst>
              </p:cNvPr>
              <p:cNvSpPr/>
              <p:nvPr/>
            </p:nvSpPr>
            <p:spPr>
              <a:xfrm>
                <a:off x="1507717" y="4360659"/>
                <a:ext cx="1706941" cy="613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FCB3C3-D59D-4EF8-B57C-FF6ECCB3E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717" y="4360659"/>
                <a:ext cx="1706941" cy="6136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1E66864A-451C-41BD-B244-E9BB60E70A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t="19855" r="17488" b="8826"/>
          <a:stretch/>
        </p:blipFill>
        <p:spPr>
          <a:xfrm>
            <a:off x="7005325" y="894932"/>
            <a:ext cx="2078679" cy="16678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DEF4A8-4572-4B9B-B0A2-A5F04BC505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90000" l="16875" r="82188">
                        <a14:foregroundMark x1="46406" y1="23333" x2="46406" y2="23333"/>
                        <a14:foregroundMark x1="38750" y1="27917" x2="26875" y2="37500"/>
                        <a14:foregroundMark x1="26875" y1="37500" x2="14688" y2="56458"/>
                        <a14:foregroundMark x1="14688" y1="56458" x2="25781" y2="69167"/>
                        <a14:foregroundMark x1="25781" y1="69167" x2="54063" y2="85417"/>
                        <a14:foregroundMark x1="54063" y1="85417" x2="68438" y2="77292"/>
                        <a14:foregroundMark x1="68438" y1="77292" x2="82188" y2="38750"/>
                        <a14:foregroundMark x1="82188" y1="38750" x2="70313" y2="28958"/>
                        <a14:foregroundMark x1="70313" y1="28958" x2="56406" y2="24375"/>
                        <a14:foregroundMark x1="56406" y1="24375" x2="42500" y2="27500"/>
                        <a14:foregroundMark x1="42500" y1="27500" x2="38750" y2="26250"/>
                        <a14:foregroundMark x1="17031" y1="44375" x2="17031" y2="44375"/>
                        <a14:foregroundMark x1="54531" y1="90000" x2="54531" y2="90000"/>
                        <a14:foregroundMark x1="76250" y1="41458" x2="76250" y2="41458"/>
                        <a14:foregroundMark x1="71719" y1="41250" x2="58906" y2="31875"/>
                        <a14:foregroundMark x1="58906" y1="31875" x2="57813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21812" r="14614" b="6870"/>
          <a:stretch/>
        </p:blipFill>
        <p:spPr>
          <a:xfrm>
            <a:off x="6117725" y="2319008"/>
            <a:ext cx="2204414" cy="1667835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1E1C378-A84E-408C-BEE7-3B32F1BF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2" y="1546637"/>
            <a:ext cx="5005843" cy="39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FB697C-078F-45DE-B531-C470C1AA5E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250" b="88542" l="15469" r="81563">
                        <a14:foregroundMark x1="33281" y1="27500" x2="21875" y2="43958"/>
                        <a14:foregroundMark x1="21875" y1="43958" x2="26875" y2="69167"/>
                        <a14:foregroundMark x1="26875" y1="69167" x2="51406" y2="80208"/>
                        <a14:foregroundMark x1="51406" y1="80208" x2="67656" y2="77083"/>
                        <a14:foregroundMark x1="67656" y1="77083" x2="81563" y2="64375"/>
                        <a14:foregroundMark x1="81563" y1="64375" x2="87813" y2="44583"/>
                        <a14:foregroundMark x1="87813" y1="44583" x2="77500" y2="31250"/>
                        <a14:foregroundMark x1="77500" y1="31250" x2="29688" y2="27083"/>
                        <a14:foregroundMark x1="29688" y1="27083" x2="24219" y2="28333"/>
                        <a14:foregroundMark x1="51719" y1="22083" x2="25313" y2="38333"/>
                        <a14:foregroundMark x1="25313" y1="38333" x2="18438" y2="55625"/>
                        <a14:foregroundMark x1="18438" y1="55625" x2="22969" y2="74167"/>
                        <a14:foregroundMark x1="22969" y1="74167" x2="37031" y2="83333"/>
                        <a14:foregroundMark x1="37031" y1="83333" x2="51250" y2="83125"/>
                        <a14:foregroundMark x1="51250" y1="83125" x2="59219" y2="88542"/>
                        <a14:foregroundMark x1="69219" y1="73542" x2="81094" y2="62500"/>
                        <a14:foregroundMark x1="81094" y1="62500" x2="81563" y2="41667"/>
                        <a14:foregroundMark x1="81563" y1="41667" x2="70469" y2="31250"/>
                        <a14:foregroundMark x1="70469" y1="31250" x2="58594" y2="29375"/>
                        <a14:foregroundMark x1="49844" y1="21250" x2="48438" y2="23333"/>
                        <a14:foregroundMark x1="20313" y1="40417" x2="15469" y2="57917"/>
                        <a14:foregroundMark x1="15469" y1="57917" x2="19531" y2="40833"/>
                        <a14:foregroundMark x1="19531" y1="44583" x2="18281" y2="45625"/>
                        <a14:foregroundMark x1="16250" y1="44583" x2="16250" y2="44583"/>
                        <a14:foregroundMark x1="17344" y1="45833" x2="17344" y2="45833"/>
                        <a14:foregroundMark x1="47813" y1="24167" x2="49688" y2="23125"/>
                        <a14:foregroundMark x1="45625" y1="23125" x2="45625" y2="23125"/>
                        <a14:foregroundMark x1="46875" y1="22708" x2="46875" y2="22708"/>
                        <a14:foregroundMark x1="46094" y1="21875" x2="46094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9350" r="16471" b="9090"/>
          <a:stretch/>
        </p:blipFill>
        <p:spPr>
          <a:xfrm>
            <a:off x="5348884" y="3826112"/>
            <a:ext cx="2328687" cy="17690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C3C0-CBD6-4612-AA03-EF116E1C6069}"/>
              </a:ext>
            </a:extLst>
          </p:cNvPr>
          <p:cNvSpPr txBox="1"/>
          <p:nvPr/>
        </p:nvSpPr>
        <p:spPr>
          <a:xfrm>
            <a:off x="5195345" y="3831080"/>
            <a:ext cx="126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Beginning of simulation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CBA1A-E354-4256-BFDF-C1360B73C969}"/>
              </a:ext>
            </a:extLst>
          </p:cNvPr>
          <p:cNvSpPr txBox="1"/>
          <p:nvPr/>
        </p:nvSpPr>
        <p:spPr>
          <a:xfrm>
            <a:off x="5197665" y="1699841"/>
            <a:ext cx="101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End of the simulation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95EAE7-A051-4A8D-9008-2D3189B49465}"/>
              </a:ext>
            </a:extLst>
          </p:cNvPr>
          <p:cNvCxnSpPr>
            <a:cxnSpLocks/>
          </p:cNvCxnSpPr>
          <p:nvPr/>
        </p:nvCxnSpPr>
        <p:spPr>
          <a:xfrm flipV="1">
            <a:off x="5195346" y="1573167"/>
            <a:ext cx="0" cy="3348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10C7FEE-F4FC-4FCF-B1C3-BC27E8790DA8}"/>
                  </a:ext>
                </a:extLst>
              </p:cNvPr>
              <p:cNvSpPr/>
              <p:nvPr/>
            </p:nvSpPr>
            <p:spPr>
              <a:xfrm rot="16200000" flipH="1">
                <a:off x="489193" y="3044027"/>
                <a:ext cx="612776" cy="307777"/>
              </a:xfrm>
              <a:prstGeom prst="rect">
                <a:avLst/>
              </a:prstGeom>
              <a:solidFill>
                <a:srgbClr val="DEE5EA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10C7FEE-F4FC-4FCF-B1C3-BC27E8790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489193" y="3044027"/>
                <a:ext cx="612776" cy="307777"/>
              </a:xfrm>
              <a:prstGeom prst="rect">
                <a:avLst/>
              </a:prstGeom>
              <a:blipFill>
                <a:blip r:embed="rId15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4890EE-312E-4390-AE2F-3D4BD023D233}"/>
                  </a:ext>
                </a:extLst>
              </p:cNvPr>
              <p:cNvSpPr txBox="1"/>
              <p:nvPr/>
            </p:nvSpPr>
            <p:spPr>
              <a:xfrm>
                <a:off x="4587612" y="1452280"/>
                <a:ext cx="1778459" cy="292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𝑖𝑛𝑡𝑒𝑟</m:t>
                          </m:r>
                        </m:sup>
                      </m:sSup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4890EE-312E-4390-AE2F-3D4BD023D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12" y="1452280"/>
                <a:ext cx="1778459" cy="292837"/>
              </a:xfrm>
              <a:prstGeom prst="rect">
                <a:avLst/>
              </a:prstGeom>
              <a:blipFill>
                <a:blip r:embed="rId16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5EFE14-603A-4514-9ECF-E69E116113FC}"/>
              </a:ext>
            </a:extLst>
          </p:cNvPr>
          <p:cNvCxnSpPr>
            <a:cxnSpLocks/>
          </p:cNvCxnSpPr>
          <p:nvPr/>
        </p:nvCxnSpPr>
        <p:spPr>
          <a:xfrm flipV="1">
            <a:off x="1958594" y="1573167"/>
            <a:ext cx="0" cy="3348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B68F2B6-4740-4E2A-AC3C-711823C25FBA}"/>
              </a:ext>
            </a:extLst>
          </p:cNvPr>
          <p:cNvSpPr txBox="1"/>
          <p:nvPr/>
        </p:nvSpPr>
        <p:spPr>
          <a:xfrm>
            <a:off x="1958594" y="1453452"/>
            <a:ext cx="170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Furthest plane from the electrode surface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930E9A-6C9F-4958-849A-C09187F1EB5B}"/>
              </a:ext>
            </a:extLst>
          </p:cNvPr>
          <p:cNvSpPr txBox="1"/>
          <p:nvPr/>
        </p:nvSpPr>
        <p:spPr>
          <a:xfrm>
            <a:off x="1303750" y="1011166"/>
            <a:ext cx="496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Potential</a:t>
            </a:r>
            <a:r>
              <a:rPr lang="fr-FR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drop </a:t>
            </a:r>
            <a:r>
              <a:rPr lang="fr-FR" b="1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through</a:t>
            </a:r>
            <a:r>
              <a:rPr lang="fr-FR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the diffuse layer </a:t>
            </a:r>
            <a:endParaRPr lang="en-GB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B47680-4F28-4FFE-A257-7DCD571AFD35}"/>
              </a:ext>
            </a:extLst>
          </p:cNvPr>
          <p:cNvSpPr/>
          <p:nvPr/>
        </p:nvSpPr>
        <p:spPr>
          <a:xfrm flipH="1">
            <a:off x="2671731" y="5166230"/>
            <a:ext cx="2422130" cy="307777"/>
          </a:xfrm>
          <a:prstGeom prst="rect">
            <a:avLst/>
          </a:prstGeom>
          <a:solidFill>
            <a:srgbClr val="DEE5EA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Z axis </a:t>
            </a:r>
            <a:r>
              <a:rPr lang="en-GB" sz="1400" dirty="0"/>
              <a:t>coordinate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DF37E22-78EE-4C07-BDAC-D3CFEECF2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904" y="2680778"/>
            <a:ext cx="1902655" cy="15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C2C8600E-9E21-43E0-9621-16EB5A44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07" y="3963610"/>
            <a:ext cx="1902655" cy="15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C333E84A-5931-4F34-AA04-80B41441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26" y="1093182"/>
            <a:ext cx="1902655" cy="15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C560EA1-00D2-42CE-BD7D-74B552D6235A}"/>
              </a:ext>
            </a:extLst>
          </p:cNvPr>
          <p:cNvSpPr/>
          <p:nvPr/>
        </p:nvSpPr>
        <p:spPr>
          <a:xfrm>
            <a:off x="11195319" y="1103456"/>
            <a:ext cx="510425" cy="157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5875D72-08A5-4E3F-9F63-FFB4538326F2}"/>
              </a:ext>
            </a:extLst>
          </p:cNvPr>
          <p:cNvSpPr/>
          <p:nvPr/>
        </p:nvSpPr>
        <p:spPr>
          <a:xfrm>
            <a:off x="10319725" y="2692533"/>
            <a:ext cx="510425" cy="155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92113E-1AF9-4C2E-A694-7836A85F8103}"/>
              </a:ext>
            </a:extLst>
          </p:cNvPr>
          <p:cNvSpPr/>
          <p:nvPr/>
        </p:nvSpPr>
        <p:spPr>
          <a:xfrm>
            <a:off x="9520816" y="3963609"/>
            <a:ext cx="352412" cy="158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016D3A8-F200-4B91-9FDB-26DDD62A9D81}"/>
              </a:ext>
            </a:extLst>
          </p:cNvPr>
          <p:cNvSpPr/>
          <p:nvPr/>
        </p:nvSpPr>
        <p:spPr>
          <a:xfrm>
            <a:off x="11096151" y="971790"/>
            <a:ext cx="603956" cy="1795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0.6V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-0.1V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DB3C484-017B-45D9-8DC9-66D265FFD96A}"/>
              </a:ext>
            </a:extLst>
          </p:cNvPr>
          <p:cNvSpPr/>
          <p:nvPr/>
        </p:nvSpPr>
        <p:spPr>
          <a:xfrm>
            <a:off x="10187625" y="2550827"/>
            <a:ext cx="603956" cy="1795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0.4V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0 V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A20B58-DC6D-4636-949E-89E80ED04B7C}"/>
              </a:ext>
            </a:extLst>
          </p:cNvPr>
          <p:cNvSpPr/>
          <p:nvPr/>
        </p:nvSpPr>
        <p:spPr>
          <a:xfrm>
            <a:off x="9359696" y="3838260"/>
            <a:ext cx="674977" cy="1795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0.25V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-0.1 V</a:t>
            </a:r>
          </a:p>
        </p:txBody>
      </p:sp>
      <p:sp>
        <p:nvSpPr>
          <p:cNvPr id="52" name="CustomShape 88">
            <a:extLst>
              <a:ext uri="{FF2B5EF4-FFF2-40B4-BE49-F238E27FC236}">
                <a16:creationId xmlns:a16="http://schemas.microsoft.com/office/drawing/2014/main" id="{AA22F987-6E13-48B0-B337-5E7459A84512}"/>
              </a:ext>
            </a:extLst>
          </p:cNvPr>
          <p:cNvSpPr/>
          <p:nvPr/>
        </p:nvSpPr>
        <p:spPr>
          <a:xfrm>
            <a:off x="7046591" y="5662165"/>
            <a:ext cx="59661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FR" sz="1600" b="0" strike="noStrike" spc="-1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MV</a:t>
            </a:r>
            <a:r>
              <a:rPr lang="en-FR" sz="1600" b="0" strike="noStrike" spc="-1" baseline="300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+</a:t>
            </a:r>
            <a:endParaRPr lang="en-US" sz="1600" b="0" strike="noStrike" spc="-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" name="CustomShape 89">
            <a:extLst>
              <a:ext uri="{FF2B5EF4-FFF2-40B4-BE49-F238E27FC236}">
                <a16:creationId xmlns:a16="http://schemas.microsoft.com/office/drawing/2014/main" id="{EC3EF741-C9C3-48D3-A639-CDDA03F0BF56}"/>
              </a:ext>
            </a:extLst>
          </p:cNvPr>
          <p:cNvSpPr/>
          <p:nvPr/>
        </p:nvSpPr>
        <p:spPr>
          <a:xfrm>
            <a:off x="6147092" y="5662165"/>
            <a:ext cx="67189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FR" sz="1600" b="0" strike="noStrike" spc="-1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MV</a:t>
            </a:r>
            <a:r>
              <a:rPr lang="en-FR" sz="1600" b="0" strike="noStrike" spc="-1" baseline="300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2+</a:t>
            </a:r>
            <a:endParaRPr lang="en-US" sz="1600" b="0" strike="noStrike" spc="-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4" name="CustomShape 90">
            <a:extLst>
              <a:ext uri="{FF2B5EF4-FFF2-40B4-BE49-F238E27FC236}">
                <a16:creationId xmlns:a16="http://schemas.microsoft.com/office/drawing/2014/main" id="{85CB1612-AF8D-4C63-BAF8-22FB751ECF3A}"/>
              </a:ext>
            </a:extLst>
          </p:cNvPr>
          <p:cNvSpPr/>
          <p:nvPr/>
        </p:nvSpPr>
        <p:spPr>
          <a:xfrm>
            <a:off x="5293278" y="5662165"/>
            <a:ext cx="417079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FR" sz="1600" b="0" strike="noStrike" spc="-1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Cl</a:t>
            </a:r>
            <a:r>
              <a:rPr lang="en-FR" sz="1600" b="0" strike="noStrike" spc="-1" baseline="300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-</a:t>
            </a:r>
            <a:endParaRPr lang="en-US" sz="1600" b="0" strike="noStrike" spc="-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5" name="CustomShape 99">
            <a:extLst>
              <a:ext uri="{FF2B5EF4-FFF2-40B4-BE49-F238E27FC236}">
                <a16:creationId xmlns:a16="http://schemas.microsoft.com/office/drawing/2014/main" id="{A8E1E1C4-E7E0-4CC9-BB1A-BD6D5DBE4103}"/>
              </a:ext>
            </a:extLst>
          </p:cNvPr>
          <p:cNvSpPr/>
          <p:nvPr/>
        </p:nvSpPr>
        <p:spPr>
          <a:xfrm rot="10984285" flipV="1">
            <a:off x="5162233" y="5736638"/>
            <a:ext cx="102691" cy="96011"/>
          </a:xfrm>
          <a:prstGeom prst="ellipse">
            <a:avLst/>
          </a:prstGeom>
          <a:solidFill>
            <a:srgbClr val="E3E339"/>
          </a:solidFill>
          <a:ln>
            <a:solidFill>
              <a:srgbClr val="E3E339"/>
            </a:solidFill>
            <a:round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6" name="CustomShape 45">
            <a:extLst>
              <a:ext uri="{FF2B5EF4-FFF2-40B4-BE49-F238E27FC236}">
                <a16:creationId xmlns:a16="http://schemas.microsoft.com/office/drawing/2014/main" id="{6A249A80-D8B9-49DF-ABD2-46E067A7DF7C}"/>
              </a:ext>
            </a:extLst>
          </p:cNvPr>
          <p:cNvSpPr/>
          <p:nvPr/>
        </p:nvSpPr>
        <p:spPr>
          <a:xfrm rot="10800000" flipV="1">
            <a:off x="5915143" y="5694643"/>
            <a:ext cx="180000" cy="180000"/>
          </a:xfrm>
          <a:prstGeom prst="ellipse">
            <a:avLst/>
          </a:prstGeom>
          <a:solidFill>
            <a:srgbClr val="EF7DDA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7" name="CustomShape 64">
            <a:extLst>
              <a:ext uri="{FF2B5EF4-FFF2-40B4-BE49-F238E27FC236}">
                <a16:creationId xmlns:a16="http://schemas.microsoft.com/office/drawing/2014/main" id="{87A05962-6683-46D3-8B68-B68F31623A56}"/>
              </a:ext>
            </a:extLst>
          </p:cNvPr>
          <p:cNvSpPr/>
          <p:nvPr/>
        </p:nvSpPr>
        <p:spPr>
          <a:xfrm rot="10800000" flipV="1">
            <a:off x="6818155" y="5694643"/>
            <a:ext cx="180000" cy="180000"/>
          </a:xfrm>
          <a:prstGeom prst="ellipse">
            <a:avLst/>
          </a:prstGeom>
          <a:solidFill>
            <a:srgbClr val="6BF5FC"/>
          </a:solidFill>
          <a:ln>
            <a:solidFill>
              <a:srgbClr val="6BF5FC"/>
            </a:solidFill>
            <a:round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420373-9E7F-D198-32BC-24F3D2A0C1A7}"/>
              </a:ext>
            </a:extLst>
          </p:cNvPr>
          <p:cNvGrpSpPr/>
          <p:nvPr/>
        </p:nvGrpSpPr>
        <p:grpSpPr>
          <a:xfrm>
            <a:off x="478520" y="5920957"/>
            <a:ext cx="11971560" cy="978956"/>
            <a:chOff x="478520" y="5920957"/>
            <a:chExt cx="11971560" cy="9789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D1B9E9-845E-B8A4-39A6-362F81A40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4" name="Picture 6" descr="Université de Picardie — Wikipédia">
              <a:extLst>
                <a:ext uri="{FF2B5EF4-FFF2-40B4-BE49-F238E27FC236}">
                  <a16:creationId xmlns:a16="http://schemas.microsoft.com/office/drawing/2014/main" id="{0C11E5D4-3080-2303-51DB-FC4128BA6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BBE796-F866-B7AD-A42E-FDCFB8EE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6" name="Grafik 1">
              <a:extLst>
                <a:ext uri="{FF2B5EF4-FFF2-40B4-BE49-F238E27FC236}">
                  <a16:creationId xmlns:a16="http://schemas.microsoft.com/office/drawing/2014/main" id="{59C8E46B-D0EB-B945-20C8-515D80D3F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9101A0-95A6-D17B-D4E4-7AA18EEF2D2A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8" name="Picture 1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82FD01E-91D7-F73A-E6E1-907756FCA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71474D-577A-D7A4-865C-E3F48223CA77}"/>
                </a:ext>
              </a:extLst>
            </p:cNvPr>
            <p:cNvSpPr txBox="1"/>
            <p:nvPr/>
          </p:nvSpPr>
          <p:spPr>
            <a:xfrm>
              <a:off x="11729614" y="6530581"/>
              <a:ext cx="7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2949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Formation of </a:t>
            </a:r>
            <a:r>
              <a:rPr lang="en-GB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Electrical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Double Layer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D9A853F-3670-4D7E-A7DC-C63ABAEA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509" y="1784505"/>
            <a:ext cx="8602901" cy="34411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B06163-447D-43A9-A799-6B97369FA14C}"/>
              </a:ext>
            </a:extLst>
          </p:cNvPr>
          <p:cNvSpPr/>
          <p:nvPr/>
        </p:nvSpPr>
        <p:spPr>
          <a:xfrm>
            <a:off x="5073389" y="1432855"/>
            <a:ext cx="4007796" cy="4098993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9" name="CustomShape 88">
            <a:extLst>
              <a:ext uri="{FF2B5EF4-FFF2-40B4-BE49-F238E27FC236}">
                <a16:creationId xmlns:a16="http://schemas.microsoft.com/office/drawing/2014/main" id="{134FB389-1117-4A31-879D-288A31323B66}"/>
              </a:ext>
            </a:extLst>
          </p:cNvPr>
          <p:cNvSpPr/>
          <p:nvPr/>
        </p:nvSpPr>
        <p:spPr>
          <a:xfrm>
            <a:off x="4117686" y="5227267"/>
            <a:ext cx="59661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FR" sz="1600" b="0" strike="noStrike" spc="-1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MV</a:t>
            </a:r>
            <a:r>
              <a:rPr lang="en-FR" sz="1600" b="0" strike="noStrike" spc="-1" baseline="300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+</a:t>
            </a:r>
            <a:endParaRPr lang="en-US" sz="1600" b="0" strike="noStrike" spc="-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0" name="CustomShape 89">
            <a:extLst>
              <a:ext uri="{FF2B5EF4-FFF2-40B4-BE49-F238E27FC236}">
                <a16:creationId xmlns:a16="http://schemas.microsoft.com/office/drawing/2014/main" id="{1D5D449C-E586-42C3-9836-3E21257D819A}"/>
              </a:ext>
            </a:extLst>
          </p:cNvPr>
          <p:cNvSpPr/>
          <p:nvPr/>
        </p:nvSpPr>
        <p:spPr>
          <a:xfrm>
            <a:off x="3218187" y="5227267"/>
            <a:ext cx="67189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FR" sz="1600" b="0" strike="noStrike" spc="-1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MV</a:t>
            </a:r>
            <a:r>
              <a:rPr lang="en-FR" sz="1600" b="0" strike="noStrike" spc="-1" baseline="300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2+</a:t>
            </a:r>
            <a:endParaRPr lang="en-US" sz="1600" b="0" strike="noStrike" spc="-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1" name="CustomShape 90">
            <a:extLst>
              <a:ext uri="{FF2B5EF4-FFF2-40B4-BE49-F238E27FC236}">
                <a16:creationId xmlns:a16="http://schemas.microsoft.com/office/drawing/2014/main" id="{157274C4-F754-4247-BACD-73E0789956D3}"/>
              </a:ext>
            </a:extLst>
          </p:cNvPr>
          <p:cNvSpPr/>
          <p:nvPr/>
        </p:nvSpPr>
        <p:spPr>
          <a:xfrm>
            <a:off x="2364373" y="5227267"/>
            <a:ext cx="417079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FR" sz="1600" b="0" strike="noStrike" spc="-1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Cl</a:t>
            </a:r>
            <a:r>
              <a:rPr lang="en-FR" sz="1600" b="0" strike="noStrike" spc="-1" baseline="300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-</a:t>
            </a:r>
            <a:endParaRPr lang="en-US" sz="1600" b="0" strike="noStrike" spc="-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DB392A-F2E7-4E14-913C-9BC95C4FA307}"/>
              </a:ext>
            </a:extLst>
          </p:cNvPr>
          <p:cNvSpPr txBox="1"/>
          <p:nvPr/>
        </p:nvSpPr>
        <p:spPr>
          <a:xfrm>
            <a:off x="1149846" y="1169638"/>
            <a:ext cx="512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 Debye length simulation box</a:t>
            </a:r>
          </a:p>
        </p:txBody>
      </p:sp>
      <p:sp>
        <p:nvSpPr>
          <p:cNvPr id="32" name="CustomShape 99">
            <a:extLst>
              <a:ext uri="{FF2B5EF4-FFF2-40B4-BE49-F238E27FC236}">
                <a16:creationId xmlns:a16="http://schemas.microsoft.com/office/drawing/2014/main" id="{CD82B768-34BB-440A-A18F-3B1C65CB48A4}"/>
              </a:ext>
            </a:extLst>
          </p:cNvPr>
          <p:cNvSpPr/>
          <p:nvPr/>
        </p:nvSpPr>
        <p:spPr>
          <a:xfrm rot="10984285" flipV="1">
            <a:off x="2233328" y="5301740"/>
            <a:ext cx="102691" cy="96011"/>
          </a:xfrm>
          <a:prstGeom prst="ellipse">
            <a:avLst/>
          </a:prstGeom>
          <a:solidFill>
            <a:srgbClr val="E3E339"/>
          </a:solidFill>
          <a:ln>
            <a:solidFill>
              <a:srgbClr val="E3E339"/>
            </a:solidFill>
            <a:round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3" name="CustomShape 45">
            <a:extLst>
              <a:ext uri="{FF2B5EF4-FFF2-40B4-BE49-F238E27FC236}">
                <a16:creationId xmlns:a16="http://schemas.microsoft.com/office/drawing/2014/main" id="{548AF36A-534D-43FA-A6D3-39E8E5244B49}"/>
              </a:ext>
            </a:extLst>
          </p:cNvPr>
          <p:cNvSpPr/>
          <p:nvPr/>
        </p:nvSpPr>
        <p:spPr>
          <a:xfrm rot="10800000" flipV="1">
            <a:off x="2986238" y="5259745"/>
            <a:ext cx="180000" cy="180000"/>
          </a:xfrm>
          <a:prstGeom prst="ellipse">
            <a:avLst/>
          </a:prstGeom>
          <a:solidFill>
            <a:srgbClr val="EF7DDA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4" name="CustomShape 64">
            <a:extLst>
              <a:ext uri="{FF2B5EF4-FFF2-40B4-BE49-F238E27FC236}">
                <a16:creationId xmlns:a16="http://schemas.microsoft.com/office/drawing/2014/main" id="{94AF7656-79AA-4A34-91A7-873C85352FBA}"/>
              </a:ext>
            </a:extLst>
          </p:cNvPr>
          <p:cNvSpPr/>
          <p:nvPr/>
        </p:nvSpPr>
        <p:spPr>
          <a:xfrm rot="10800000" flipV="1">
            <a:off x="3889250" y="5259745"/>
            <a:ext cx="180000" cy="180000"/>
          </a:xfrm>
          <a:prstGeom prst="ellipse">
            <a:avLst/>
          </a:prstGeom>
          <a:solidFill>
            <a:srgbClr val="6BF5FC"/>
          </a:solidFill>
          <a:ln>
            <a:solidFill>
              <a:srgbClr val="6BF5FC"/>
            </a:solidFill>
            <a:round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597E4F-CCEC-4013-9EA4-577AC1108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95" y="1567256"/>
            <a:ext cx="5339119" cy="403644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C448A2C-0010-4A44-8C7D-E37755883DC3}"/>
              </a:ext>
            </a:extLst>
          </p:cNvPr>
          <p:cNvSpPr txBox="1"/>
          <p:nvPr/>
        </p:nvSpPr>
        <p:spPr>
          <a:xfrm>
            <a:off x="7366250" y="1183020"/>
            <a:ext cx="333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Charge </a:t>
            </a:r>
            <a:r>
              <a:rPr lang="fr-FR" sz="24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density</a:t>
            </a:r>
            <a:r>
              <a:rPr lang="fr-FR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profile  </a:t>
            </a:r>
            <a:endPara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4A715F-3D90-4C92-B571-6788896D3382}"/>
              </a:ext>
            </a:extLst>
          </p:cNvPr>
          <p:cNvSpPr/>
          <p:nvPr/>
        </p:nvSpPr>
        <p:spPr>
          <a:xfrm>
            <a:off x="293076" y="1504866"/>
            <a:ext cx="1523409" cy="4098993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EFA48C-4B2F-45BE-9F55-245962260027}"/>
              </a:ext>
            </a:extLst>
          </p:cNvPr>
          <p:cNvSpPr/>
          <p:nvPr/>
        </p:nvSpPr>
        <p:spPr>
          <a:xfrm>
            <a:off x="-21505" y="1606243"/>
            <a:ext cx="307060" cy="4098993"/>
          </a:xfrm>
          <a:prstGeom prst="rect">
            <a:avLst/>
          </a:prstGeom>
          <a:solidFill>
            <a:srgbClr val="0C5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2106C1-5599-CB9C-47EC-DC4E64205A35}"/>
              </a:ext>
            </a:extLst>
          </p:cNvPr>
          <p:cNvGrpSpPr/>
          <p:nvPr/>
        </p:nvGrpSpPr>
        <p:grpSpPr>
          <a:xfrm>
            <a:off x="478520" y="5920957"/>
            <a:ext cx="11990330" cy="978956"/>
            <a:chOff x="478520" y="5920957"/>
            <a:chExt cx="11990330" cy="978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83F346-1375-F27F-5128-F7FE6FA0D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3" name="Picture 6" descr="Université de Picardie — Wikipédia">
              <a:extLst>
                <a:ext uri="{FF2B5EF4-FFF2-40B4-BE49-F238E27FC236}">
                  <a16:creationId xmlns:a16="http://schemas.microsoft.com/office/drawing/2014/main" id="{E3248FB9-19B9-3B6D-8E37-A265698C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8269F3-ED0C-C85C-1E43-0EAB6D13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5" name="Grafik 1">
              <a:extLst>
                <a:ext uri="{FF2B5EF4-FFF2-40B4-BE49-F238E27FC236}">
                  <a16:creationId xmlns:a16="http://schemas.microsoft.com/office/drawing/2014/main" id="{AFB167E8-040F-4E19-3FC3-C1AB3857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29980D-5562-3F95-4B2A-9F5AB08FC0DD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0E61C6D-1160-4744-8B54-D9646EA27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28A837-9516-EAF9-7A0E-B783AB38566E}"/>
                </a:ext>
              </a:extLst>
            </p:cNvPr>
            <p:cNvSpPr txBox="1"/>
            <p:nvPr/>
          </p:nvSpPr>
          <p:spPr>
            <a:xfrm>
              <a:off x="11748384" y="6530581"/>
              <a:ext cx="7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0441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Formation process of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Electrical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Double Layer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4DD723-2952-44C6-A68B-5DDAE3B20027}"/>
              </a:ext>
            </a:extLst>
          </p:cNvPr>
          <p:cNvGrpSpPr/>
          <p:nvPr/>
        </p:nvGrpSpPr>
        <p:grpSpPr>
          <a:xfrm>
            <a:off x="742250" y="1501437"/>
            <a:ext cx="5253649" cy="3371616"/>
            <a:chOff x="1593124" y="1009443"/>
            <a:chExt cx="4341708" cy="2880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8C956C1-910B-481F-BA9D-9A3590BE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124" y="1009443"/>
              <a:ext cx="4341708" cy="28800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189C5D-85DD-41B7-B224-2D1D34669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9" t="16402" r="32948" b="5664"/>
            <a:stretch/>
          </p:blipFill>
          <p:spPr>
            <a:xfrm>
              <a:off x="4795785" y="2376937"/>
              <a:ext cx="1021117" cy="102740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8EA030-CB3A-422E-81F2-B9409CD494FE}"/>
              </a:ext>
            </a:extLst>
          </p:cNvPr>
          <p:cNvGrpSpPr/>
          <p:nvPr/>
        </p:nvGrpSpPr>
        <p:grpSpPr>
          <a:xfrm>
            <a:off x="6123875" y="1501437"/>
            <a:ext cx="5253649" cy="3371616"/>
            <a:chOff x="6269908" y="3808162"/>
            <a:chExt cx="4341708" cy="2880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DE4A359-F9DE-465A-BF48-A409C5918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908" y="3808162"/>
              <a:ext cx="4341708" cy="28800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FFC2F1F-194C-49FF-9239-DA6C4AC2E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2" t="15092" r="32959" b="5664"/>
            <a:stretch/>
          </p:blipFill>
          <p:spPr>
            <a:xfrm>
              <a:off x="9483705" y="5168729"/>
              <a:ext cx="1003074" cy="1026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675A46-3399-439B-BA87-58353CAD97A2}"/>
              </a:ext>
            </a:extLst>
          </p:cNvPr>
          <p:cNvSpPr txBox="1"/>
          <p:nvPr/>
        </p:nvSpPr>
        <p:spPr>
          <a:xfrm>
            <a:off x="742250" y="986593"/>
            <a:ext cx="534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Charge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density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profile –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Before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discharge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0B8AA6-01B3-42DF-903D-17967E4FE7B7}"/>
              </a:ext>
            </a:extLst>
          </p:cNvPr>
          <p:cNvSpPr txBox="1"/>
          <p:nvPr/>
        </p:nvSpPr>
        <p:spPr>
          <a:xfrm>
            <a:off x="6283584" y="992705"/>
            <a:ext cx="534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Charge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density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profile –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After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discharge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63801C-5211-4F76-8512-93080E2772CE}"/>
              </a:ext>
            </a:extLst>
          </p:cNvPr>
          <p:cNvSpPr/>
          <p:nvPr/>
        </p:nvSpPr>
        <p:spPr>
          <a:xfrm>
            <a:off x="515825" y="4930050"/>
            <a:ext cx="11160350" cy="1002001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Instead of a monotonous charge distribution profile from classic </a:t>
            </a:r>
            <a:r>
              <a:rPr lang="en-GB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Gouy</a:t>
            </a:r>
            <a:r>
              <a: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-Chapman-Stern model, the EDL structure obtained from </a:t>
            </a:r>
            <a:r>
              <a:rPr lang="en-GB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</a:t>
            </a:r>
            <a:r>
              <a: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demonstrates the fluctuation of positively charged molecules and negatively charged molecules.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3ABA8B-999A-EEC8-241E-A4803A2E67B5}"/>
              </a:ext>
            </a:extLst>
          </p:cNvPr>
          <p:cNvGrpSpPr/>
          <p:nvPr/>
        </p:nvGrpSpPr>
        <p:grpSpPr>
          <a:xfrm>
            <a:off x="478520" y="5920957"/>
            <a:ext cx="11988978" cy="978956"/>
            <a:chOff x="478520" y="5920957"/>
            <a:chExt cx="11988978" cy="978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F4AF3E-B2BB-DEAC-66C3-C39CDE7C7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3" name="Picture 6" descr="Université de Picardie — Wikipédia">
              <a:extLst>
                <a:ext uri="{FF2B5EF4-FFF2-40B4-BE49-F238E27FC236}">
                  <a16:creationId xmlns:a16="http://schemas.microsoft.com/office/drawing/2014/main" id="{EE72FF96-B948-D82A-5059-B90719D40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937E3E-B340-B32A-9A10-825476A3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5" name="Grafik 1">
              <a:extLst>
                <a:ext uri="{FF2B5EF4-FFF2-40B4-BE49-F238E27FC236}">
                  <a16:creationId xmlns:a16="http://schemas.microsoft.com/office/drawing/2014/main" id="{912325BF-FD39-E782-E942-2D19BBBC4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91305D-0471-C4D4-2884-3735EA0C115A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2842932-9438-03F0-C83F-986BCC1BC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F2E6B4-08F5-152F-0D2D-F737E25C6FD6}"/>
                </a:ext>
              </a:extLst>
            </p:cNvPr>
            <p:cNvSpPr txBox="1"/>
            <p:nvPr/>
          </p:nvSpPr>
          <p:spPr>
            <a:xfrm>
              <a:off x="11747032" y="6530581"/>
              <a:ext cx="7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52698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Single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discharge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case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63801C-5211-4F76-8512-93080E2772CE}"/>
              </a:ext>
            </a:extLst>
          </p:cNvPr>
          <p:cNvSpPr/>
          <p:nvPr/>
        </p:nvSpPr>
        <p:spPr>
          <a:xfrm>
            <a:off x="515825" y="5192987"/>
            <a:ext cx="11160350" cy="739064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concentration of MV</a:t>
            </a:r>
            <a:r>
              <a:rPr lang="en-US" baseline="300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+·</a:t>
            </a: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MV</a:t>
            </a:r>
            <a:r>
              <a:rPr lang="en-US" baseline="300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2+</a:t>
            </a: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</a:t>
            </a:r>
            <a:r>
              <a:rPr lang="en-US" baseline="300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and Cl</a:t>
            </a:r>
            <a:r>
              <a:rPr lang="en-US" baseline="300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</a:t>
            </a: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reach a steady level after the activation state of the model.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Disproportionation is barely observed due to low kinetic rates.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120F1B-B215-FC4E-CBF7-FBCCE2482FCB}"/>
              </a:ext>
            </a:extLst>
          </p:cNvPr>
          <p:cNvGrpSpPr/>
          <p:nvPr/>
        </p:nvGrpSpPr>
        <p:grpSpPr>
          <a:xfrm>
            <a:off x="9241282" y="1819517"/>
            <a:ext cx="2669550" cy="2656141"/>
            <a:chOff x="7409235" y="1301654"/>
            <a:chExt cx="3538555" cy="32338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FDCB0D-5C0E-5BC8-2142-8D4E9A566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235" y="1301654"/>
              <a:ext cx="3538555" cy="311139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119F16-A151-812D-57EC-B605662A81E0}"/>
                </a:ext>
              </a:extLst>
            </p:cNvPr>
            <p:cNvSpPr/>
            <p:nvPr/>
          </p:nvSpPr>
          <p:spPr>
            <a:xfrm>
              <a:off x="7902595" y="4341750"/>
              <a:ext cx="139583" cy="143189"/>
            </a:xfrm>
            <a:prstGeom prst="ellipse">
              <a:avLst/>
            </a:prstGeom>
            <a:solidFill>
              <a:srgbClr val="F97FE3"/>
            </a:solidFill>
            <a:ln>
              <a:solidFill>
                <a:srgbClr val="F97FE3"/>
              </a:solidFill>
            </a:ln>
            <a:scene3d>
              <a:camera prst="orthographicFront"/>
              <a:lightRig rig="threePt" dir="t"/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1100" b="1" i="1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53C69E-08EB-A5E5-74DE-D99D91997E2E}"/>
                </a:ext>
              </a:extLst>
            </p:cNvPr>
            <p:cNvSpPr txBox="1"/>
            <p:nvPr/>
          </p:nvSpPr>
          <p:spPr>
            <a:xfrm>
              <a:off x="8011862" y="4290631"/>
              <a:ext cx="651782" cy="24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</a:t>
              </a:r>
              <a:r>
                <a:rPr lang="fr-FR" sz="10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2+</a:t>
              </a:r>
              <a:endParaRPr lang="en-GB" sz="1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698DB8-BA91-DA7D-D7EE-B76E8BD1E42F}"/>
                </a:ext>
              </a:extLst>
            </p:cNvPr>
            <p:cNvSpPr/>
            <p:nvPr/>
          </p:nvSpPr>
          <p:spPr>
            <a:xfrm>
              <a:off x="8661537" y="4341750"/>
              <a:ext cx="139583" cy="143189"/>
            </a:xfrm>
            <a:prstGeom prst="ellipse">
              <a:avLst/>
            </a:prstGeom>
            <a:solidFill>
              <a:srgbClr val="65E8EF"/>
            </a:solidFill>
            <a:ln>
              <a:solidFill>
                <a:srgbClr val="65E8EF"/>
              </a:solidFill>
            </a:ln>
            <a:scene3d>
              <a:camera prst="orthographicFront"/>
              <a:lightRig rig="threePt" dir="t"/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b="1" i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5E54F-4CEE-1DD6-E5AF-86A2468BF4F8}"/>
                </a:ext>
              </a:extLst>
            </p:cNvPr>
            <p:cNvSpPr txBox="1"/>
            <p:nvPr/>
          </p:nvSpPr>
          <p:spPr>
            <a:xfrm>
              <a:off x="8762483" y="4290631"/>
              <a:ext cx="651782" cy="24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</a:t>
              </a:r>
              <a:r>
                <a:rPr lang="fr-FR" sz="10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GB" sz="1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9500D2A-1F39-1B59-D35A-A13950F1660F}"/>
                </a:ext>
              </a:extLst>
            </p:cNvPr>
            <p:cNvSpPr/>
            <p:nvPr/>
          </p:nvSpPr>
          <p:spPr>
            <a:xfrm>
              <a:off x="10168934" y="4377547"/>
              <a:ext cx="69792" cy="71594"/>
            </a:xfrm>
            <a:prstGeom prst="ellipse">
              <a:avLst/>
            </a:prstGeom>
            <a:solidFill>
              <a:srgbClr val="F5F543"/>
            </a:solidFill>
            <a:ln>
              <a:solidFill>
                <a:srgbClr val="F5F543"/>
              </a:solidFill>
            </a:ln>
            <a:scene3d>
              <a:camera prst="orthographicFront"/>
              <a:lightRig rig="threePt" dir="t"/>
            </a:scene3d>
            <a:sp3d prstMaterial="plastic">
              <a:bevelT w="254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b="1" i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B5F75-B98A-DF4E-CDF9-5AD949776A47}"/>
                </a:ext>
              </a:extLst>
            </p:cNvPr>
            <p:cNvSpPr txBox="1"/>
            <p:nvPr/>
          </p:nvSpPr>
          <p:spPr>
            <a:xfrm>
              <a:off x="10214014" y="4290631"/>
              <a:ext cx="651782" cy="24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lang="fr-FR" sz="10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GB" sz="1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3DF0D86-FB97-EDD3-4012-A41312E7E1E9}"/>
                </a:ext>
              </a:extLst>
            </p:cNvPr>
            <p:cNvSpPr/>
            <p:nvPr/>
          </p:nvSpPr>
          <p:spPr>
            <a:xfrm>
              <a:off x="9350607" y="4341750"/>
              <a:ext cx="139583" cy="14318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b="1" i="1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8CA336-60F2-8AFB-835D-7D8F6AACD695}"/>
                </a:ext>
              </a:extLst>
            </p:cNvPr>
            <p:cNvSpPr txBox="1"/>
            <p:nvPr/>
          </p:nvSpPr>
          <p:spPr>
            <a:xfrm>
              <a:off x="9457707" y="4290631"/>
              <a:ext cx="651782" cy="24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</a:t>
              </a:r>
              <a:r>
                <a:rPr lang="fr-FR" sz="10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GB" sz="1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675A46-3399-439B-BA87-58353CAD97A2}"/>
              </a:ext>
            </a:extLst>
          </p:cNvPr>
          <p:cNvSpPr txBox="1"/>
          <p:nvPr/>
        </p:nvSpPr>
        <p:spPr>
          <a:xfrm>
            <a:off x="97279" y="940272"/>
            <a:ext cx="534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Concentration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evolution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during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discharge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1B17F7-63CC-5FCD-FA5E-50F017D119F7}"/>
              </a:ext>
            </a:extLst>
          </p:cNvPr>
          <p:cNvGrpSpPr/>
          <p:nvPr/>
        </p:nvGrpSpPr>
        <p:grpSpPr>
          <a:xfrm>
            <a:off x="4427606" y="944019"/>
            <a:ext cx="5348795" cy="4015582"/>
            <a:chOff x="4330326" y="982932"/>
            <a:chExt cx="5348795" cy="401558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0B8AA6-01B3-42DF-903D-17967E4FE7B7}"/>
                </a:ext>
              </a:extLst>
            </p:cNvPr>
            <p:cNvSpPr txBox="1"/>
            <p:nvPr/>
          </p:nvSpPr>
          <p:spPr>
            <a:xfrm>
              <a:off x="4330326" y="982932"/>
              <a:ext cx="5348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Potential</a:t>
              </a:r>
              <a:r>
                <a:rPr lang="fr-FR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evolution</a:t>
              </a:r>
              <a:r>
                <a:rPr lang="fr-FR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during</a:t>
              </a:r>
              <a:r>
                <a:rPr lang="fr-FR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discharge</a:t>
              </a:r>
              <a:endPara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782511FE-36AF-3E70-F502-583D234A51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62965" y="1567802"/>
            <a:ext cx="4483517" cy="3430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3920760" imgH="3000960" progId="">
                    <p:embed/>
                  </p:oleObj>
                </mc:Choice>
                <mc:Fallback>
                  <p:oleObj r:id="rId3" imgW="3920760" imgH="3000960" progId="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782511FE-36AF-3E70-F502-583D234A51B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62965" y="1567802"/>
                          <a:ext cx="4483517" cy="3430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7273B14-BDBF-211D-D321-18E836557979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C07E0E-8A19-0ABA-EA48-39D8D269AED8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4ED5D5-FA36-56AC-B434-25E52764F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CB1FAF25-AE81-4839-F042-7DE0D457D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7FD83-1B8C-1F21-00E2-434456D7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430125F2-0ACC-5859-67D8-7AA87C438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0CFA9C-5CAA-5F87-8862-9B66769EBF4E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F9BCCCF-7A60-4DDD-14CE-3D72BF1E7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pic>
        <p:nvPicPr>
          <p:cNvPr id="18" name="Picture 1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A37A628-25F1-847B-750A-DA6C836953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4" y="1518569"/>
            <a:ext cx="4466749" cy="34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8919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Formation of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Electricla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Double Layer structure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28412F-99BE-2C1E-EE62-63E2C7BAFD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183" y="884514"/>
            <a:ext cx="3445778" cy="4321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92FBA9-C355-9504-3599-B9D257127C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3277" y="884514"/>
            <a:ext cx="3507000" cy="4321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28348-49E2-F5C6-E808-2C057505BD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927" y="884514"/>
            <a:ext cx="3461395" cy="4321820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986A0CE-D00F-5E51-580B-15F8BF26EFD0}"/>
              </a:ext>
            </a:extLst>
          </p:cNvPr>
          <p:cNvSpPr/>
          <p:nvPr/>
        </p:nvSpPr>
        <p:spPr>
          <a:xfrm>
            <a:off x="4029921" y="2936683"/>
            <a:ext cx="555841" cy="170234"/>
          </a:xfrm>
          <a:prstGeom prst="rightArrow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9261835-CD18-6BF3-1DE4-5110A50A7C24}"/>
              </a:ext>
            </a:extLst>
          </p:cNvPr>
          <p:cNvSpPr/>
          <p:nvPr/>
        </p:nvSpPr>
        <p:spPr>
          <a:xfrm>
            <a:off x="7706021" y="2936683"/>
            <a:ext cx="555841" cy="170234"/>
          </a:xfrm>
          <a:prstGeom prst="rightArrow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DAD43E-82B6-58DF-C4B9-9C27EAE2F5D2}"/>
              </a:ext>
            </a:extLst>
          </p:cNvPr>
          <p:cNvSpPr/>
          <p:nvPr/>
        </p:nvSpPr>
        <p:spPr>
          <a:xfrm>
            <a:off x="515825" y="5192987"/>
            <a:ext cx="11160350" cy="739064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Formation of the double layer structure inside the Debye length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oscillation of the positive and negative </a:t>
            </a:r>
            <a:r>
              <a:rPr lang="en-US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chage</a:t>
            </a:r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is due to the explicit description of charged ions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3D6DAE-8DC6-C0A9-79ED-B2E1A410D08B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AF0F48-1C23-6C4F-AB7C-0FE9D2410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8" name="Picture 6" descr="Université de Picardie — Wikipédia">
              <a:extLst>
                <a:ext uri="{FF2B5EF4-FFF2-40B4-BE49-F238E27FC236}">
                  <a16:creationId xmlns:a16="http://schemas.microsoft.com/office/drawing/2014/main" id="{2FF93757-3949-B476-AB3B-F1AFE0750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55BC49-3DBB-A0D4-6F84-43A993AA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0" name="Grafik 1">
              <a:extLst>
                <a:ext uri="{FF2B5EF4-FFF2-40B4-BE49-F238E27FC236}">
                  <a16:creationId xmlns:a16="http://schemas.microsoft.com/office/drawing/2014/main" id="{608FD64C-0027-AFF7-A322-9ABF9DA5C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B8D1CD-F153-7AF1-9C8A-2CC87A93A4D2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E1BB2D9-B135-3D36-7E04-7BE9D75D2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635D650-E6F4-C03D-690E-6EA43A90479B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9899166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Impact of concentration on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electrochemical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kinetics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B6DB9F-AEFE-4DE9-BA3C-2F390E730D19}"/>
              </a:ext>
            </a:extLst>
          </p:cNvPr>
          <p:cNvSpPr/>
          <p:nvPr/>
        </p:nvSpPr>
        <p:spPr>
          <a:xfrm>
            <a:off x="515825" y="5337943"/>
            <a:ext cx="11160350" cy="640080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Higher concentration system respond faster to the input signal due to less available site on the electrode surface.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E6546-32CB-AD1C-64ED-D2F96A1DD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04" r="50561"/>
          <a:stretch/>
        </p:blipFill>
        <p:spPr>
          <a:xfrm>
            <a:off x="515825" y="1252668"/>
            <a:ext cx="5100656" cy="38083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78C372-FD73-5B0E-6F42-CA8D4B248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931" t="8954" r="630" b="-450"/>
          <a:stretch/>
        </p:blipFill>
        <p:spPr>
          <a:xfrm>
            <a:off x="6513596" y="1252667"/>
            <a:ext cx="5100656" cy="38083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4A1E930-6063-7D48-399D-FD2F7350FCD3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5DBC97-DC1D-E469-CA83-570902BB93C8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F07CE1-4ACD-1A69-FCD4-A918B4AA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F4C991B8-C91A-99A6-0867-7FC49BA6D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529057-E1CE-F77D-BE24-FAA637C5D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A887E62D-318B-4B5B-4F84-C53AB512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025765-4ABF-42D0-C4C9-EA26EDA4182D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DFF9FD3-0920-7622-F83C-A2B70519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09457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Impact of concentration on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electrochemical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kinetics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B6DB9F-AEFE-4DE9-BA3C-2F390E730D19}"/>
              </a:ext>
            </a:extLst>
          </p:cNvPr>
          <p:cNvSpPr/>
          <p:nvPr/>
        </p:nvSpPr>
        <p:spPr>
          <a:xfrm>
            <a:off x="650821" y="1845906"/>
            <a:ext cx="4919775" cy="3166188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 model developed for fast outer sphere electron transfer</a:t>
            </a:r>
            <a:r>
              <a:rPr lang="fr-FR" altLang="zh-C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Higher concentration leads to a lower steady-state potential, due to the more compact EDL structure</a:t>
            </a:r>
            <a:r>
              <a:rPr lang="fr-FR" altLang="zh-C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  <a:r>
              <a:rPr lang="zh-CN" altLang="fr-FR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fr-FR" altLang="zh-CN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Not sensitive enough to the input current densities, due to the time scale not large enough, since the current is taken into account by integral throughout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24D28-57E1-413B-284C-4DB0EC67B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38" y="1401904"/>
            <a:ext cx="6041660" cy="40541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470542C-96EB-63B9-48C4-D09DCBD49A1A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E7EBF2-3FFF-0953-68D6-60F5CD1C89B3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B603B1-F360-83CF-9ABD-6719F7DFA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5C990C4E-A457-B2E4-0138-9E2D99E72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01BEBB-50E8-BACE-BC5E-C178427E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606C1E93-7A64-63E6-B853-A118C2A6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40CFE9-30D0-B578-2001-8547E52D82AD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6A3C195-3491-4148-42E6-5BB9BE477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2514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7A95FDD8-2293-4F41-A4C4-F21EEC6B394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CD6DCF-2393-432B-8338-63289F88AFDC}"/>
              </a:ext>
            </a:extLst>
          </p:cNvPr>
          <p:cNvSpPr/>
          <p:nvPr/>
        </p:nvSpPr>
        <p:spPr>
          <a:xfrm>
            <a:off x="139700" y="136768"/>
            <a:ext cx="11931467" cy="6594231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A6775-4C8F-4C19-90C5-B078175B44D8}"/>
              </a:ext>
            </a:extLst>
          </p:cNvPr>
          <p:cNvSpPr/>
          <p:nvPr/>
        </p:nvSpPr>
        <p:spPr>
          <a:xfrm>
            <a:off x="293077" y="27370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AB127A1-4161-7468-C5BF-0B7EC073F2B7}"/>
              </a:ext>
            </a:extLst>
          </p:cNvPr>
          <p:cNvSpPr/>
          <p:nvPr/>
        </p:nvSpPr>
        <p:spPr>
          <a:xfrm>
            <a:off x="385798" y="365372"/>
            <a:ext cx="11420404" cy="5565292"/>
          </a:xfrm>
          <a:prstGeom prst="rect">
            <a:avLst/>
          </a:prstGeom>
          <a:solidFill>
            <a:srgbClr val="01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055B3-A249-4EE7-AF6E-E82A813AFE3D}"/>
              </a:ext>
            </a:extLst>
          </p:cNvPr>
          <p:cNvSpPr txBox="1"/>
          <p:nvPr/>
        </p:nvSpPr>
        <p:spPr>
          <a:xfrm>
            <a:off x="496369" y="392438"/>
            <a:ext cx="1154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-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LRCS – CNRS @ Energy HUB, </a:t>
            </a:r>
            <a:r>
              <a:rPr lang="fr-FR" sz="2400" b="1" spc="-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Université de Picardie Jules Vernes</a:t>
            </a:r>
            <a:r>
              <a:rPr lang="en-GB" sz="2400" b="1" spc="-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Amiens</a:t>
            </a:r>
            <a:r>
              <a:rPr lang="fr-FR" sz="2400" b="1" spc="-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</a:t>
            </a:r>
            <a:r>
              <a:rPr lang="zh-CN" altLang="fr-FR" sz="2400" b="1" spc="-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400" b="1" spc="-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France</a:t>
            </a:r>
            <a:endParaRPr lang="en-GB" sz="2400" b="1" spc="-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08201E-872B-9BCE-945A-96842C69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15" y="1363302"/>
            <a:ext cx="6856203" cy="359244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B854D9F3-D67A-7F8D-3513-FE7891238918}"/>
              </a:ext>
            </a:extLst>
          </p:cNvPr>
          <p:cNvGrpSpPr/>
          <p:nvPr/>
        </p:nvGrpSpPr>
        <p:grpSpPr>
          <a:xfrm>
            <a:off x="478520" y="1109773"/>
            <a:ext cx="2347059" cy="2088662"/>
            <a:chOff x="943765" y="1059205"/>
            <a:chExt cx="2347059" cy="208866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15C2C3-716D-3FE8-F70D-BCEEDAAD4D92}"/>
                </a:ext>
              </a:extLst>
            </p:cNvPr>
            <p:cNvSpPr txBox="1"/>
            <p:nvPr/>
          </p:nvSpPr>
          <p:spPr>
            <a:xfrm>
              <a:off x="943765" y="1947538"/>
              <a:ext cx="23470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&gt;125</a:t>
              </a:r>
            </a:p>
            <a:p>
              <a:pPr algn="just"/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Ph.D</a:t>
              </a:r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. </a:t>
              </a:r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students</a:t>
              </a:r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, post-docs, </a:t>
              </a:r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researchers</a:t>
              </a:r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, </a:t>
              </a:r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professors</a:t>
              </a:r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  </a:t>
              </a:r>
            </a:p>
          </p:txBody>
        </p:sp>
        <p:pic>
          <p:nvPicPr>
            <p:cNvPr id="26" name="Graphic 25" descr="Group brainstorm with solid fill">
              <a:extLst>
                <a:ext uri="{FF2B5EF4-FFF2-40B4-BE49-F238E27FC236}">
                  <a16:creationId xmlns:a16="http://schemas.microsoft.com/office/drawing/2014/main" id="{A2284585-74C8-4957-6D9E-2F11E62D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41294" y="1059205"/>
              <a:ext cx="1152000" cy="115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7CFDD38-8312-03B6-9E9C-1BA7B70CA1FC}"/>
              </a:ext>
            </a:extLst>
          </p:cNvPr>
          <p:cNvGrpSpPr/>
          <p:nvPr/>
        </p:nvGrpSpPr>
        <p:grpSpPr>
          <a:xfrm>
            <a:off x="2995673" y="1109773"/>
            <a:ext cx="2347059" cy="1856701"/>
            <a:chOff x="659277" y="3383630"/>
            <a:chExt cx="2347059" cy="1856701"/>
          </a:xfrm>
        </p:grpSpPr>
        <p:pic>
          <p:nvPicPr>
            <p:cNvPr id="48" name="Graphic 47" descr="Scientist male with solid fill">
              <a:extLst>
                <a:ext uri="{FF2B5EF4-FFF2-40B4-BE49-F238E27FC236}">
                  <a16:creationId xmlns:a16="http://schemas.microsoft.com/office/drawing/2014/main" id="{FAC55A32-0EC3-9C90-29A5-73DFCB99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6806" y="3383630"/>
              <a:ext cx="1152000" cy="11520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40D3B18-6E3B-8B8B-8510-42646E1562D7}"/>
                </a:ext>
              </a:extLst>
            </p:cNvPr>
            <p:cNvSpPr txBox="1"/>
            <p:nvPr/>
          </p:nvSpPr>
          <p:spPr>
            <a:xfrm>
              <a:off x="659277" y="4286224"/>
              <a:ext cx="23470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5</a:t>
              </a:r>
            </a:p>
            <a:p>
              <a:pPr algn="just"/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General </a:t>
              </a:r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research</a:t>
              </a:r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themes</a:t>
              </a:r>
              <a:endParaRPr lang="fr-FR" sz="16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C27C596-E568-58C7-C843-B266C6BECE70}"/>
              </a:ext>
            </a:extLst>
          </p:cNvPr>
          <p:cNvGrpSpPr/>
          <p:nvPr/>
        </p:nvGrpSpPr>
        <p:grpSpPr>
          <a:xfrm>
            <a:off x="699996" y="3548235"/>
            <a:ext cx="1904106" cy="1866663"/>
            <a:chOff x="3010795" y="3382412"/>
            <a:chExt cx="1904106" cy="1866663"/>
          </a:xfrm>
        </p:grpSpPr>
        <p:pic>
          <p:nvPicPr>
            <p:cNvPr id="29" name="Graphic 28" descr="Battery with solid fill">
              <a:extLst>
                <a:ext uri="{FF2B5EF4-FFF2-40B4-BE49-F238E27FC236}">
                  <a16:creationId xmlns:a16="http://schemas.microsoft.com/office/drawing/2014/main" id="{0F1F8DB2-4620-D6B1-A19E-AE8899F93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86848" y="3382412"/>
              <a:ext cx="1152000" cy="115200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62B6C6C-35DB-FDC3-D4B5-5616DBA9CCA4}"/>
                </a:ext>
              </a:extLst>
            </p:cNvPr>
            <p:cNvSpPr txBox="1"/>
            <p:nvPr/>
          </p:nvSpPr>
          <p:spPr>
            <a:xfrm>
              <a:off x="3010795" y="4294968"/>
              <a:ext cx="19041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9</a:t>
              </a:r>
            </a:p>
            <a:p>
              <a:pPr algn="just"/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Battery technologies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4DE222-9A3B-6192-27AE-81F8B07D0E9A}"/>
              </a:ext>
            </a:extLst>
          </p:cNvPr>
          <p:cNvGrpSpPr/>
          <p:nvPr/>
        </p:nvGrpSpPr>
        <p:grpSpPr>
          <a:xfrm>
            <a:off x="2995673" y="3548235"/>
            <a:ext cx="2347059" cy="1855259"/>
            <a:chOff x="4268753" y="3385072"/>
            <a:chExt cx="2347059" cy="1855259"/>
          </a:xfrm>
        </p:grpSpPr>
        <p:pic>
          <p:nvPicPr>
            <p:cNvPr id="33" name="Graphic 32" descr="Illustrator with solid fill">
              <a:extLst>
                <a:ext uri="{FF2B5EF4-FFF2-40B4-BE49-F238E27FC236}">
                  <a16:creationId xmlns:a16="http://schemas.microsoft.com/office/drawing/2014/main" id="{8B192628-0767-2326-6547-5ADD144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66282" y="3385072"/>
              <a:ext cx="1152000" cy="115200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DB13993-113A-F1C1-3B16-A6DFB6E05324}"/>
                </a:ext>
              </a:extLst>
            </p:cNvPr>
            <p:cNvSpPr txBox="1"/>
            <p:nvPr/>
          </p:nvSpPr>
          <p:spPr>
            <a:xfrm>
              <a:off x="4268753" y="4286224"/>
              <a:ext cx="23470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11</a:t>
              </a:r>
            </a:p>
            <a:p>
              <a:pPr algn="ctr"/>
              <a:r>
                <a:rPr lang="fr-FR" sz="1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Modeling </a:t>
              </a:r>
              <a:r>
                <a:rPr lang="fr-FR" sz="1600" dirty="0" err="1">
                  <a:solidFill>
                    <a:schemeClr val="bg1"/>
                  </a:solidFill>
                  <a:latin typeface="Berlin Sans FB" panose="020E0602020502020306" pitchFamily="34" charset="0"/>
                </a:rPr>
                <a:t>methods</a:t>
              </a:r>
              <a:endParaRPr lang="fr-FR" sz="16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E07D0C-44C9-287E-DD5A-29B38223BCBB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CC17FB-9AC1-47A9-83BC-DCAC8695C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2054" name="Picture 6" descr="Université de Picardie — Wikipédia">
              <a:extLst>
                <a:ext uri="{FF2B5EF4-FFF2-40B4-BE49-F238E27FC236}">
                  <a16:creationId xmlns:a16="http://schemas.microsoft.com/office/drawing/2014/main" id="{F1D96C96-C767-4E6F-A22A-F134B50E4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F31EC0C-4079-4DC8-8F7C-544B2751C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40" name="Grafik 1">
              <a:extLst>
                <a:ext uri="{FF2B5EF4-FFF2-40B4-BE49-F238E27FC236}">
                  <a16:creationId xmlns:a16="http://schemas.microsoft.com/office/drawing/2014/main" id="{31DD64AA-CB99-4910-8496-6A8F3ECA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0DD1A1-7281-1BC6-906D-9811E41E8514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63" name="Picture 6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3AF41F6-5B0A-EB9C-008A-4BC5F1C1E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C3D7008-2B27-8137-5770-63B8A5EFDB52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2</a:t>
              </a:r>
            </a:p>
          </p:txBody>
        </p:sp>
      </p:grpSp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5B278F4F-4638-EF0E-2861-062B22745D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67941" y="2438978"/>
            <a:ext cx="278353" cy="278353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DE1EC471-C300-E409-264D-66BD55839F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04541" y="2623670"/>
            <a:ext cx="278353" cy="278353"/>
          </a:xfrm>
          <a:prstGeom prst="rect">
            <a:avLst/>
          </a:prstGeom>
        </p:spPr>
      </p:pic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75513702-12B3-11C7-D0FC-10084642A0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16941" y="3459241"/>
            <a:ext cx="278353" cy="2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14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Conclusion – Section 1 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6EE247-7F41-4314-820C-6194623FC01A}"/>
              </a:ext>
            </a:extLst>
          </p:cNvPr>
          <p:cNvGrpSpPr/>
          <p:nvPr/>
        </p:nvGrpSpPr>
        <p:grpSpPr>
          <a:xfrm>
            <a:off x="3036539" y="997543"/>
            <a:ext cx="6227545" cy="818147"/>
            <a:chOff x="308999" y="1751798"/>
            <a:chExt cx="6227545" cy="81814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482CF3-510F-469B-9152-CC598D093D35}"/>
                </a:ext>
              </a:extLst>
            </p:cNvPr>
            <p:cNvSpPr/>
            <p:nvPr/>
          </p:nvSpPr>
          <p:spPr>
            <a:xfrm>
              <a:off x="1281152" y="1751798"/>
              <a:ext cx="5255392" cy="818147"/>
            </a:xfrm>
            <a:prstGeom prst="rect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Interfacial electrochemical kinetics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115908-2489-42B4-8845-57705E04C07B}"/>
                </a:ext>
              </a:extLst>
            </p:cNvPr>
            <p:cNvSpPr/>
            <p:nvPr/>
          </p:nvSpPr>
          <p:spPr>
            <a:xfrm>
              <a:off x="309000" y="1751798"/>
              <a:ext cx="972151" cy="818147"/>
            </a:xfrm>
            <a:prstGeom prst="rect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18" name="Rectangle: Diagonal Corners Snipped 17">
              <a:extLst>
                <a:ext uri="{FF2B5EF4-FFF2-40B4-BE49-F238E27FC236}">
                  <a16:creationId xmlns:a16="http://schemas.microsoft.com/office/drawing/2014/main" id="{61DA144B-B0F2-4255-9B50-BDED81A31D12}"/>
                </a:ext>
              </a:extLst>
            </p:cNvPr>
            <p:cNvSpPr/>
            <p:nvPr/>
          </p:nvSpPr>
          <p:spPr>
            <a:xfrm>
              <a:off x="308999" y="1751798"/>
              <a:ext cx="1068403" cy="818147"/>
            </a:xfrm>
            <a:prstGeom prst="snip2DiagRect">
              <a:avLst/>
            </a:prstGeom>
            <a:solidFill>
              <a:srgbClr val="C1CED6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KMC model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C9D22-D5D2-41A7-8E65-FC48B9F49B2A}"/>
              </a:ext>
            </a:extLst>
          </p:cNvPr>
          <p:cNvGrpSpPr/>
          <p:nvPr/>
        </p:nvGrpSpPr>
        <p:grpSpPr>
          <a:xfrm>
            <a:off x="3036539" y="2986239"/>
            <a:ext cx="6227545" cy="818147"/>
            <a:chOff x="307396" y="2922347"/>
            <a:chExt cx="6227545" cy="81814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C454F2-22D1-4DF5-BE3E-1EF76ABAED09}"/>
                </a:ext>
              </a:extLst>
            </p:cNvPr>
            <p:cNvSpPr/>
            <p:nvPr/>
          </p:nvSpPr>
          <p:spPr>
            <a:xfrm>
              <a:off x="1279549" y="2922347"/>
              <a:ext cx="5255392" cy="818147"/>
            </a:xfrm>
            <a:prstGeom prst="rect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Ionic transport &amp; electrostatic impact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BE24A5-9228-43C8-828E-C590CE48B1E6}"/>
                </a:ext>
              </a:extLst>
            </p:cNvPr>
            <p:cNvSpPr/>
            <p:nvPr/>
          </p:nvSpPr>
          <p:spPr>
            <a:xfrm>
              <a:off x="307397" y="2922347"/>
              <a:ext cx="972151" cy="818147"/>
            </a:xfrm>
            <a:prstGeom prst="rect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25" name="Rectangle: Diagonal Corners Snipped 24">
              <a:extLst>
                <a:ext uri="{FF2B5EF4-FFF2-40B4-BE49-F238E27FC236}">
                  <a16:creationId xmlns:a16="http://schemas.microsoft.com/office/drawing/2014/main" id="{90317262-0C55-4CC1-80F0-8234B404DF8A}"/>
                </a:ext>
              </a:extLst>
            </p:cNvPr>
            <p:cNvSpPr/>
            <p:nvPr/>
          </p:nvSpPr>
          <p:spPr>
            <a:xfrm>
              <a:off x="307396" y="2922347"/>
              <a:ext cx="1068403" cy="818147"/>
            </a:xfrm>
            <a:prstGeom prst="snip2DiagRect">
              <a:avLst/>
            </a:prstGeom>
            <a:solidFill>
              <a:srgbClr val="C1CED6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EDL model </a:t>
              </a:r>
            </a:p>
          </p:txBody>
        </p:sp>
      </p:grpSp>
      <p:sp>
        <p:nvSpPr>
          <p:cNvPr id="26" name="Plus Sign 25">
            <a:extLst>
              <a:ext uri="{FF2B5EF4-FFF2-40B4-BE49-F238E27FC236}">
                <a16:creationId xmlns:a16="http://schemas.microsoft.com/office/drawing/2014/main" id="{6C76EC90-80E0-439B-90C7-688736C01808}"/>
              </a:ext>
            </a:extLst>
          </p:cNvPr>
          <p:cNvSpPr>
            <a:spLocks noChangeAspect="1"/>
          </p:cNvSpPr>
          <p:nvPr/>
        </p:nvSpPr>
        <p:spPr>
          <a:xfrm>
            <a:off x="5509241" y="1911279"/>
            <a:ext cx="979371" cy="979371"/>
          </a:xfrm>
          <a:prstGeom prst="mathPlus">
            <a:avLst>
              <a:gd name="adj1" fmla="val 16954"/>
            </a:avLst>
          </a:prstGeom>
          <a:solidFill>
            <a:srgbClr val="C1CED6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Equals 26">
            <a:extLst>
              <a:ext uri="{FF2B5EF4-FFF2-40B4-BE49-F238E27FC236}">
                <a16:creationId xmlns:a16="http://schemas.microsoft.com/office/drawing/2014/main" id="{A77CFADC-DC60-4B0F-AA37-74E4BE5615CA}"/>
              </a:ext>
            </a:extLst>
          </p:cNvPr>
          <p:cNvSpPr>
            <a:spLocks noChangeAspect="1"/>
          </p:cNvSpPr>
          <p:nvPr/>
        </p:nvSpPr>
        <p:spPr>
          <a:xfrm rot="5400000">
            <a:off x="5509240" y="3899975"/>
            <a:ext cx="979371" cy="979371"/>
          </a:xfrm>
          <a:prstGeom prst="mathEqual">
            <a:avLst>
              <a:gd name="adj1" fmla="val 14964"/>
              <a:gd name="adj2" fmla="val 11760"/>
            </a:avLst>
          </a:prstGeom>
          <a:solidFill>
            <a:srgbClr val="C1CED6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9B6541-20C6-40EC-AAC2-A28967E406BB}"/>
              </a:ext>
            </a:extLst>
          </p:cNvPr>
          <p:cNvSpPr/>
          <p:nvPr/>
        </p:nvSpPr>
        <p:spPr>
          <a:xfrm>
            <a:off x="3036537" y="4974935"/>
            <a:ext cx="6227545" cy="818147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Global system performance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1E31A4-F47D-A686-A48A-F3CCB8723FDD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F6FBC-70AA-A88E-1DF0-FC6FEF644D71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F30EDB-83D8-C9E6-D655-451768F2D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7231A065-9CCC-5A9D-1F1B-87CA0A038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391BDA-B0AD-4313-969B-F1A1E491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AE30D258-B0C0-5817-7198-884098BB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0CC512-A4B5-1EDC-AFDD-C2E26B36EE7A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7443ED2-7DFE-6A67-D28E-6FF497B6B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08007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F40FDD-A9A9-4EBD-84DF-98A7DC366DB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B0965-7486-4ABE-8E6A-983D0671A83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D1AEEC-6B3D-4B86-B5D7-6896DFF1615F}"/>
              </a:ext>
            </a:extLst>
          </p:cNvPr>
          <p:cNvSpPr txBox="1"/>
          <p:nvPr/>
        </p:nvSpPr>
        <p:spPr>
          <a:xfrm>
            <a:off x="470036" y="2159570"/>
            <a:ext cx="11251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Section 2: Lattice Boltzmann Method for electrolyte convection</a:t>
            </a:r>
            <a:endParaRPr lang="en-FR" sz="32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D266DF-5953-4A81-B958-8472BE03A23A}"/>
              </a:ext>
            </a:extLst>
          </p:cNvPr>
          <p:cNvSpPr/>
          <p:nvPr/>
        </p:nvSpPr>
        <p:spPr>
          <a:xfrm>
            <a:off x="10093991" y="1049523"/>
            <a:ext cx="792598" cy="1031133"/>
          </a:xfrm>
          <a:prstGeom prst="rect">
            <a:avLst/>
          </a:pr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F1567-CEDE-43B8-A897-80E946748476}"/>
              </a:ext>
            </a:extLst>
          </p:cNvPr>
          <p:cNvSpPr/>
          <p:nvPr/>
        </p:nvSpPr>
        <p:spPr>
          <a:xfrm>
            <a:off x="11908573" y="2996381"/>
            <a:ext cx="283427" cy="3579778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439F2D-7C8D-28A5-7D13-53A6942DE04C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0E3B63-B011-A843-5CEC-374461984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CA6369E7-8BF0-4091-073F-E8A5709FF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B69C5E-6B40-0550-F653-84ABBC95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DA6A800F-C63A-D134-090E-CE1798EED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A0784C-EE3F-A152-0EA6-C1772982B3CC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AD38B15-C920-061E-4BF7-3D8ECDB8A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EC3274-1329-8432-35B8-7CC8500C7246}"/>
              </a:ext>
            </a:extLst>
          </p:cNvPr>
          <p:cNvSpPr txBox="1"/>
          <p:nvPr/>
        </p:nvSpPr>
        <p:spPr>
          <a:xfrm>
            <a:off x="7114902" y="5293925"/>
            <a:ext cx="5077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none" strike="noStrike" dirty="0">
                <a:effectLst/>
                <a:latin typeface="Open Sans" panose="020B0606030504020204" pitchFamily="34" charset="0"/>
                <a:hlinkClick r:id="rId10"/>
              </a:rPr>
              <a:t>https://doi.org/10.1016/j.jpowsour.2023.233182</a:t>
            </a:r>
            <a:endParaRPr lang="en-GB" sz="1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77E44-4B39-2F3A-56F5-33158D6E378C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21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2701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Lattice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Boltzmann Method (LBM)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4EBF50-BF6B-7C13-175A-380E84DC2F90}"/>
              </a:ext>
            </a:extLst>
          </p:cNvPr>
          <p:cNvGrpSpPr/>
          <p:nvPr/>
        </p:nvGrpSpPr>
        <p:grpSpPr>
          <a:xfrm>
            <a:off x="1055537" y="2638155"/>
            <a:ext cx="2880000" cy="3264682"/>
            <a:chOff x="1055537" y="2232797"/>
            <a:chExt cx="2880000" cy="32646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CAEE44-6792-8095-6BCC-EC6D8DD94014}"/>
                </a:ext>
              </a:extLst>
            </p:cNvPr>
            <p:cNvGrpSpPr/>
            <p:nvPr/>
          </p:nvGrpSpPr>
          <p:grpSpPr>
            <a:xfrm>
              <a:off x="1055537" y="2232797"/>
              <a:ext cx="2880000" cy="2880000"/>
              <a:chOff x="689611" y="2449614"/>
              <a:chExt cx="2880000" cy="2880000"/>
            </a:xfrm>
          </p:grpSpPr>
          <p:pic>
            <p:nvPicPr>
              <p:cNvPr id="14" name="Picture 13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id="{FD31C352-F815-084E-076E-7B10E3466B2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50" t="47781" r="48738" b="9352"/>
              <a:stretch/>
            </p:blipFill>
            <p:spPr>
              <a:xfrm rot="16200000">
                <a:off x="689611" y="2449614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DA4F6EF-B266-15F6-EBD1-D1BD263E2402}"/>
                  </a:ext>
                </a:extLst>
              </p:cNvPr>
              <p:cNvSpPr/>
              <p:nvPr/>
            </p:nvSpPr>
            <p:spPr>
              <a:xfrm>
                <a:off x="855459" y="4873315"/>
                <a:ext cx="2522380" cy="29970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002060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velocity, pressure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928887-CB7D-87B2-837E-4B17DEA1F1D2}"/>
                </a:ext>
              </a:extLst>
            </p:cNvPr>
            <p:cNvSpPr txBox="1"/>
            <p:nvPr/>
          </p:nvSpPr>
          <p:spPr>
            <a:xfrm>
              <a:off x="1185727" y="5128147"/>
              <a:ext cx="259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macroscale</a:t>
              </a:r>
              <a:endPara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43C1C1D-3671-C5DF-43FB-82DF70E223A2}"/>
              </a:ext>
            </a:extLst>
          </p:cNvPr>
          <p:cNvSpPr/>
          <p:nvPr/>
        </p:nvSpPr>
        <p:spPr>
          <a:xfrm>
            <a:off x="1053463" y="2632095"/>
            <a:ext cx="2880000" cy="2880000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C08D19-B7A5-3ED2-128B-D51102C33D0E}"/>
              </a:ext>
            </a:extLst>
          </p:cNvPr>
          <p:cNvSpPr txBox="1"/>
          <p:nvPr/>
        </p:nvSpPr>
        <p:spPr>
          <a:xfrm>
            <a:off x="515825" y="913772"/>
            <a:ext cx="11160350" cy="120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fr-FR" altLang="zh-CN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modern </a:t>
            </a:r>
            <a:r>
              <a:rPr lang="fr-FR" altLang="zh-CN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approach</a:t>
            </a:r>
            <a:r>
              <a:rPr lang="fr-FR" altLang="zh-CN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in </a:t>
            </a:r>
            <a:r>
              <a:rPr lang="fr-FR" altLang="zh-CN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Computational</a:t>
            </a:r>
            <a:r>
              <a:rPr lang="fr-FR" altLang="zh-CN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Fluid</a:t>
            </a:r>
            <a:r>
              <a:rPr lang="fr-FR" altLang="zh-CN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Dynamics (CFD) </a:t>
            </a:r>
            <a:r>
              <a:rPr lang="fr-FR" altLang="zh-CN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considered</a:t>
            </a:r>
            <a:r>
              <a:rPr lang="fr-FR" altLang="zh-CN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as a class of </a:t>
            </a:r>
            <a:r>
              <a:rPr lang="fr-FR" altLang="zh-CN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kinetic</a:t>
            </a:r>
            <a:r>
              <a:rPr lang="fr-FR" altLang="zh-CN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theory</a:t>
            </a:r>
            <a:endParaRPr lang="fr-FR" altLang="zh-CN" sz="2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fr-FR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</a:t>
            </a:r>
            <a:r>
              <a:rPr lang="fr-FR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method</a:t>
            </a:r>
            <a:r>
              <a:rPr lang="fr-FR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considers</a:t>
            </a:r>
            <a:r>
              <a:rPr lang="fr-FR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behavior</a:t>
            </a:r>
            <a:r>
              <a:rPr lang="fr-FR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of a collection of </a:t>
            </a:r>
            <a:r>
              <a:rPr lang="fr-FR" sz="20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particles</a:t>
            </a:r>
            <a:r>
              <a:rPr lang="fr-FR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as a unit</a:t>
            </a:r>
            <a:endParaRPr lang="en-GB" sz="2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7DF8E5-E82D-E5FC-68C2-EEA76DE6F35E}"/>
              </a:ext>
            </a:extLst>
          </p:cNvPr>
          <p:cNvGrpSpPr/>
          <p:nvPr/>
        </p:nvGrpSpPr>
        <p:grpSpPr>
          <a:xfrm>
            <a:off x="2349120" y="2639592"/>
            <a:ext cx="5163513" cy="3260427"/>
            <a:chOff x="2369537" y="2238844"/>
            <a:chExt cx="5163513" cy="32604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623BE8-1697-28AA-C3F6-E9844EDE94CA}"/>
                </a:ext>
              </a:extLst>
            </p:cNvPr>
            <p:cNvGrpSpPr/>
            <p:nvPr/>
          </p:nvGrpSpPr>
          <p:grpSpPr>
            <a:xfrm>
              <a:off x="4649081" y="2238844"/>
              <a:ext cx="2881351" cy="2880000"/>
              <a:chOff x="4285774" y="2455661"/>
              <a:chExt cx="2881351" cy="2880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96EF15F-7973-5F0A-F15F-F2329EB1C273}"/>
                  </a:ext>
                </a:extLst>
              </p:cNvPr>
              <p:cNvSpPr/>
              <p:nvPr/>
            </p:nvSpPr>
            <p:spPr>
              <a:xfrm>
                <a:off x="4287125" y="2455661"/>
                <a:ext cx="2880000" cy="288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5558858-6129-A4C8-71DB-6364E4F755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85774" y="24572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A936ED02-CCDE-5BA9-8DC9-9D26B8DCA53F}"/>
                    </a:ext>
                  </a:extLst>
                </p:cNvPr>
                <p:cNvCxnSpPr>
                  <a:cxnSpLocks/>
                  <a:stCxn id="159" idx="0"/>
                  <a:endCxn id="15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BAD766C3-8E2A-234A-37E9-7EADB1F225AD}"/>
                    </a:ext>
                  </a:extLst>
                </p:cNvPr>
                <p:cNvCxnSpPr>
                  <a:cxnSpLocks/>
                  <a:stCxn id="159" idx="1"/>
                  <a:endCxn id="15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559790DD-1005-E0A7-C74F-730B799DF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3FAD4C11-A190-680D-23FA-7BD83BB00B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5BBDE034-254C-35DB-B3CC-CA3DD06A81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E9D6809-C99D-D891-760A-EF46C05D1E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01817" y="24572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14626C64-5708-0201-4652-1D0B41B9D8F3}"/>
                    </a:ext>
                  </a:extLst>
                </p:cNvPr>
                <p:cNvCxnSpPr>
                  <a:cxnSpLocks/>
                  <a:stCxn id="154" idx="0"/>
                  <a:endCxn id="15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F1DE9529-B505-899A-DEE6-171BC65FF6CC}"/>
                    </a:ext>
                  </a:extLst>
                </p:cNvPr>
                <p:cNvCxnSpPr>
                  <a:cxnSpLocks/>
                  <a:stCxn id="154" idx="1"/>
                  <a:endCxn id="15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309C486C-13D4-5D85-23AB-590A1A4A6A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C8817658-669F-7F77-D32A-BB956C8B25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337DDC63-DE0B-B849-E323-6D3E7D1F28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A410345-A8FB-F480-637A-4E2FEDC5C8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24210" y="24572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45" name="Straight Arrow Connector 144">
                  <a:extLst>
                    <a:ext uri="{FF2B5EF4-FFF2-40B4-BE49-F238E27FC236}">
                      <a16:creationId xmlns:a16="http://schemas.microsoft.com/office/drawing/2014/main" id="{0FED1B34-87CE-7036-541B-BBEBA487E202}"/>
                    </a:ext>
                  </a:extLst>
                </p:cNvPr>
                <p:cNvCxnSpPr>
                  <a:cxnSpLocks/>
                  <a:stCxn id="149" idx="0"/>
                  <a:endCxn id="14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04B6F2F4-4550-3048-0048-9CB2354ABE72}"/>
                    </a:ext>
                  </a:extLst>
                </p:cNvPr>
                <p:cNvCxnSpPr>
                  <a:cxnSpLocks/>
                  <a:stCxn id="149" idx="1"/>
                  <a:endCxn id="14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4CF28526-2BB5-E53D-AB79-2FC5A4B7A1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F05C86D9-CFA6-3489-BCAB-BBB317578A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15096125-B135-C7A4-AB99-D15739BF2A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F4465ED-98D7-C58F-A73D-FA125C11DD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46602" y="24572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E0A13DB9-57F0-41D7-0856-94A77CACE408}"/>
                    </a:ext>
                  </a:extLst>
                </p:cNvPr>
                <p:cNvCxnSpPr>
                  <a:cxnSpLocks/>
                  <a:stCxn id="144" idx="0"/>
                  <a:endCxn id="14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>
                  <a:extLst>
                    <a:ext uri="{FF2B5EF4-FFF2-40B4-BE49-F238E27FC236}">
                      <a16:creationId xmlns:a16="http://schemas.microsoft.com/office/drawing/2014/main" id="{5C01DB97-F836-4479-F349-3A8ED18781A8}"/>
                    </a:ext>
                  </a:extLst>
                </p:cNvPr>
                <p:cNvCxnSpPr>
                  <a:cxnSpLocks/>
                  <a:stCxn id="144" idx="1"/>
                  <a:endCxn id="14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>
                  <a:extLst>
                    <a:ext uri="{FF2B5EF4-FFF2-40B4-BE49-F238E27FC236}">
                      <a16:creationId xmlns:a16="http://schemas.microsoft.com/office/drawing/2014/main" id="{28C22B23-1808-92FC-F625-B48375456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04D9AA85-1440-E386-2A1A-7B7EB7075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F8B7BA3-9A74-F7F5-2760-A0DEE1D855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9B9CC732-04A9-F27E-1B08-B0A3331BE5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01817" y="3171754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15999E72-12CC-8B63-9807-60D36ADFD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31638" y="2424199"/>
                  <a:ext cx="0" cy="721424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headEnd type="triangle" w="med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7A9BCEDE-4835-7E03-C082-C69B3D8504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16318" y="2794072"/>
                  <a:ext cx="927545" cy="0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headEnd type="triangle" w="med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AC22980F-F31B-7337-17AD-4E53791C4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03002" y="2460556"/>
                  <a:ext cx="771240" cy="772771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headEnd type="triangle" w="med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EC5E676F-EDB0-4B43-C3D7-3ACABFDE8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52692" y="2333305"/>
                  <a:ext cx="772954" cy="772954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headEnd type="triangle" w="med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2C73337E-FC35-C3F8-7B22-BADA0DAFA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20486E8-A21B-77A1-7B0C-35B3F6064A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85774" y="46098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72C3D8B9-8672-598A-CD37-72AFAFBA4541}"/>
                    </a:ext>
                  </a:extLst>
                </p:cNvPr>
                <p:cNvCxnSpPr>
                  <a:cxnSpLocks/>
                  <a:stCxn id="134" idx="0"/>
                  <a:endCxn id="13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BC0BE468-B241-C9E6-E0A2-31CA9F886CA2}"/>
                    </a:ext>
                  </a:extLst>
                </p:cNvPr>
                <p:cNvCxnSpPr>
                  <a:cxnSpLocks/>
                  <a:stCxn id="134" idx="1"/>
                  <a:endCxn id="13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>
                  <a:extLst>
                    <a:ext uri="{FF2B5EF4-FFF2-40B4-BE49-F238E27FC236}">
                      <a16:creationId xmlns:a16="http://schemas.microsoft.com/office/drawing/2014/main" id="{4B66864C-1B3B-8611-2065-20D5342FC8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546979A6-061B-C432-9D30-02B6CD6AE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E2B5E7C4-EEB0-17DA-2AC8-ED881E572F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7FE8F20-1BED-7230-4AFA-90C3C1DE5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01817" y="46098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BD20264E-42C4-E8E5-9319-9BC45145854E}"/>
                    </a:ext>
                  </a:extLst>
                </p:cNvPr>
                <p:cNvCxnSpPr>
                  <a:cxnSpLocks/>
                  <a:stCxn id="129" idx="0"/>
                  <a:endCxn id="12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Arrow Connector 125">
                  <a:extLst>
                    <a:ext uri="{FF2B5EF4-FFF2-40B4-BE49-F238E27FC236}">
                      <a16:creationId xmlns:a16="http://schemas.microsoft.com/office/drawing/2014/main" id="{219DFDF4-0470-1E84-BFCB-FBBDCC30C407}"/>
                    </a:ext>
                  </a:extLst>
                </p:cNvPr>
                <p:cNvCxnSpPr>
                  <a:cxnSpLocks/>
                  <a:stCxn id="129" idx="1"/>
                  <a:endCxn id="12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9DD83603-39CE-7EAB-8966-B5FE6C1A1A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EE2D107B-47AF-D998-A737-616C2DB2F0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3BEFD3A-1F3B-9CE6-CEF1-41B0A79D21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AF1C7C2-97EE-BCA3-230F-089E13F0797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24210" y="46098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9B0DA315-7475-C122-E9EE-48BA53082955}"/>
                    </a:ext>
                  </a:extLst>
                </p:cNvPr>
                <p:cNvCxnSpPr>
                  <a:cxnSpLocks/>
                  <a:stCxn id="124" idx="0"/>
                  <a:endCxn id="12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B3D7E07A-2C7E-6785-B875-B917A0B1214D}"/>
                    </a:ext>
                  </a:extLst>
                </p:cNvPr>
                <p:cNvCxnSpPr>
                  <a:cxnSpLocks/>
                  <a:stCxn id="124" idx="1"/>
                  <a:endCxn id="12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7C23F2E4-C508-7451-E834-E76D2DDCA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AA10C24D-4E30-2891-2C0E-F070B1EEA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0119E4BF-23D0-DDC4-53CF-DF327D744B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0B80388-CDA9-AAD3-4350-9C4720C2CB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46602" y="46098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29DDF2C3-3C63-2A5D-1ACF-CBB48CB098F7}"/>
                    </a:ext>
                  </a:extLst>
                </p:cNvPr>
                <p:cNvCxnSpPr>
                  <a:cxnSpLocks/>
                  <a:stCxn id="119" idx="0"/>
                  <a:endCxn id="11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FAB6AB96-5C5F-84B0-5AE9-7C552A5AEED9}"/>
                    </a:ext>
                  </a:extLst>
                </p:cNvPr>
                <p:cNvCxnSpPr>
                  <a:cxnSpLocks/>
                  <a:stCxn id="119" idx="1"/>
                  <a:endCxn id="11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6D0893A6-9433-F49D-A712-07E1AD2C5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3D193C1F-6BD2-B3B2-C60E-67193C68D5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0FF88ACF-9F3E-EF8A-567C-ECAD8B7CAF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065FEB5-6876-EA78-E774-7050E50C50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85774" y="31747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10" name="Straight Arrow Connector 109">
                  <a:extLst>
                    <a:ext uri="{FF2B5EF4-FFF2-40B4-BE49-F238E27FC236}">
                      <a16:creationId xmlns:a16="http://schemas.microsoft.com/office/drawing/2014/main" id="{C088B4D3-5B1E-77D4-399A-9E950A07D9CC}"/>
                    </a:ext>
                  </a:extLst>
                </p:cNvPr>
                <p:cNvCxnSpPr>
                  <a:cxnSpLocks/>
                  <a:stCxn id="114" idx="0"/>
                  <a:endCxn id="11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DE2470D0-4ACB-47FD-14EE-57E1EBB03BB3}"/>
                    </a:ext>
                  </a:extLst>
                </p:cNvPr>
                <p:cNvCxnSpPr>
                  <a:cxnSpLocks/>
                  <a:stCxn id="114" idx="1"/>
                  <a:endCxn id="11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>
                  <a:extLst>
                    <a:ext uri="{FF2B5EF4-FFF2-40B4-BE49-F238E27FC236}">
                      <a16:creationId xmlns:a16="http://schemas.microsoft.com/office/drawing/2014/main" id="{F80AA149-701D-1E6F-0BDF-421A9F311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5EB26CBC-1D93-C0D0-9F59-1CADDFC9A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0D023-7FCE-91EB-4589-9CB200766C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45CB93A-069F-6157-6EF8-2CF40EDE12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24210" y="31747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1CB43B25-239E-6810-A59D-8292D480CBAC}"/>
                    </a:ext>
                  </a:extLst>
                </p:cNvPr>
                <p:cNvCxnSpPr>
                  <a:cxnSpLocks/>
                  <a:stCxn id="109" idx="0"/>
                  <a:endCxn id="10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B5C1336C-A204-4DCC-E8E3-23BB06B464AF}"/>
                    </a:ext>
                  </a:extLst>
                </p:cNvPr>
                <p:cNvCxnSpPr>
                  <a:cxnSpLocks/>
                  <a:stCxn id="109" idx="1"/>
                  <a:endCxn id="10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F32BB3E0-5820-74EC-81BC-A5968D8D0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DAE9C90F-1439-110B-A057-CA0263AB26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A52308C-953F-4632-76FA-7458257FFF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7DD9878-5AB8-32F4-974C-9BD03FB86E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46602" y="317478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259EBF3A-DBA3-BD81-8330-A4C6DCFA3712}"/>
                    </a:ext>
                  </a:extLst>
                </p:cNvPr>
                <p:cNvCxnSpPr>
                  <a:cxnSpLocks/>
                  <a:stCxn id="104" idx="0"/>
                  <a:endCxn id="10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37949585-0AC7-6259-D53C-EC6813949BA8}"/>
                    </a:ext>
                  </a:extLst>
                </p:cNvPr>
                <p:cNvCxnSpPr>
                  <a:cxnSpLocks/>
                  <a:stCxn id="104" idx="1"/>
                  <a:endCxn id="10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B4BA05E3-030C-6AEE-278F-846B27D057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8C0E94EB-D0D1-5769-702C-4BA3BC347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F272A1B0-9F1F-1007-27D0-254B4D8884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99A11387-05B2-CD24-E205-B97965C1B19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85774" y="38923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D2ACE20A-5D9B-0A91-3DDE-47A1540C3768}"/>
                    </a:ext>
                  </a:extLst>
                </p:cNvPr>
                <p:cNvCxnSpPr>
                  <a:cxnSpLocks/>
                  <a:stCxn id="99" idx="0"/>
                  <a:endCxn id="9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3CB25A6A-9696-585D-A3FD-66E6BB371D01}"/>
                    </a:ext>
                  </a:extLst>
                </p:cNvPr>
                <p:cNvCxnSpPr>
                  <a:cxnSpLocks/>
                  <a:stCxn id="99" idx="1"/>
                  <a:endCxn id="9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09FE493E-08C2-6408-0007-7289CCB63A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FE00C9B-2BEB-F552-BF60-5702542BB5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6D3F67E6-F4BC-6EA4-61B9-11AEF359E9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1A8A90C-B122-045E-4280-F5DCBDF707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01817" y="38923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DA8CF91A-4803-1756-1574-6B9AD724BF76}"/>
                    </a:ext>
                  </a:extLst>
                </p:cNvPr>
                <p:cNvCxnSpPr>
                  <a:cxnSpLocks/>
                  <a:stCxn id="94" idx="0"/>
                  <a:endCxn id="9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C8F3F2AF-B832-9F89-4A11-8EE6CB8ECA6A}"/>
                    </a:ext>
                  </a:extLst>
                </p:cNvPr>
                <p:cNvCxnSpPr>
                  <a:cxnSpLocks/>
                  <a:stCxn id="94" idx="1"/>
                  <a:endCxn id="9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469791CD-F663-7B0A-2319-6C7DDF4DA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B18EA60A-B6A7-98C3-AAB5-F88884D32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A4D8AE8-7BA5-C7C8-8792-F75D692A65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86B01E0B-5A4A-50DA-2384-CE9D971B6C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24210" y="38923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650DB728-E2E8-9E51-BB03-77B319015A3C}"/>
                    </a:ext>
                  </a:extLst>
                </p:cNvPr>
                <p:cNvCxnSpPr>
                  <a:cxnSpLocks/>
                  <a:stCxn id="89" idx="0"/>
                  <a:endCxn id="89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F85DCA2B-EDA4-7DB2-8509-6DAF222926F9}"/>
                    </a:ext>
                  </a:extLst>
                </p:cNvPr>
                <p:cNvCxnSpPr>
                  <a:cxnSpLocks/>
                  <a:stCxn id="89" idx="1"/>
                  <a:endCxn id="89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DAC43088-B29C-92B9-3159-E9ED8EA71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A7B12EE4-B25F-5AA9-8A4F-1C1E2B142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B33B566-853D-12B3-311D-AD2DDA761A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20BFA6A-7752-423F-BEA7-5165695ED4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46602" y="3892335"/>
                <a:ext cx="720000" cy="720000"/>
                <a:chOff x="9316335" y="2278769"/>
                <a:chExt cx="1030605" cy="1030605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5B3EE309-8FD0-9ED5-0BB2-EDFCE4C104FE}"/>
                    </a:ext>
                  </a:extLst>
                </p:cNvPr>
                <p:cNvCxnSpPr>
                  <a:cxnSpLocks/>
                  <a:stCxn id="84" idx="0"/>
                  <a:endCxn id="84" idx="2"/>
                </p:cNvCxnSpPr>
                <p:nvPr/>
              </p:nvCxnSpPr>
              <p:spPr>
                <a:xfrm>
                  <a:off x="9831638" y="2278769"/>
                  <a:ext cx="0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3B4C5531-6FCE-9412-98E4-B18EF41631F0}"/>
                    </a:ext>
                  </a:extLst>
                </p:cNvPr>
                <p:cNvCxnSpPr>
                  <a:cxnSpLocks/>
                  <a:stCxn id="84" idx="1"/>
                  <a:endCxn id="84" idx="3"/>
                </p:cNvCxnSpPr>
                <p:nvPr/>
              </p:nvCxnSpPr>
              <p:spPr>
                <a:xfrm>
                  <a:off x="9316335" y="2794072"/>
                  <a:ext cx="1030605" cy="0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33D245B6-5956-DE16-1207-F113E8857A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B83CCFC4-BC06-6932-478D-34624792D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6335" y="2278769"/>
                  <a:ext cx="1030605" cy="1030605"/>
                </a:xfrm>
                <a:prstGeom prst="straightConnector1">
                  <a:avLst/>
                </a:prstGeom>
                <a:ln w="9525">
                  <a:solidFill>
                    <a:schemeClr val="bg2">
                      <a:lumMod val="75000"/>
                    </a:schemeClr>
                  </a:solidFill>
                  <a:headEnd type="triangle" w="sm" len="lg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D74C666-46F7-CC42-4AF9-9DC3929CCE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6335" y="2278769"/>
                  <a:ext cx="1030605" cy="1030605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3CD035C-AE4E-888E-C79A-1DAB7524DE0D}"/>
                  </a:ext>
                </a:extLst>
              </p:cNvPr>
              <p:cNvSpPr/>
              <p:nvPr/>
            </p:nvSpPr>
            <p:spPr>
              <a:xfrm>
                <a:off x="5500467" y="3407599"/>
                <a:ext cx="252000" cy="252000"/>
              </a:xfrm>
              <a:prstGeom prst="rect">
                <a:avLst/>
              </a:prstGeom>
              <a:noFill/>
              <a:ln w="38100"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9E3AF5-AD15-F6E2-19A8-81D25393DA8A}"/>
                </a:ext>
              </a:extLst>
            </p:cNvPr>
            <p:cNvCxnSpPr>
              <a:cxnSpLocks/>
            </p:cNvCxnSpPr>
            <p:nvPr/>
          </p:nvCxnSpPr>
          <p:spPr>
            <a:xfrm>
              <a:off x="2621537" y="3803781"/>
              <a:ext cx="4911512" cy="1302969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FC6B2A-8A32-064D-C433-9BD3A8837370}"/>
                </a:ext>
              </a:extLst>
            </p:cNvPr>
            <p:cNvSpPr/>
            <p:nvPr/>
          </p:nvSpPr>
          <p:spPr>
            <a:xfrm>
              <a:off x="2369537" y="3546797"/>
              <a:ext cx="252000" cy="252000"/>
            </a:xfrm>
            <a:prstGeom prst="rect">
              <a:avLst/>
            </a:prstGeom>
            <a:noFill/>
            <a:ln w="38100"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8A28E8-4AB1-E6F5-5AB0-F0E38134B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1537" y="2238844"/>
              <a:ext cx="4911513" cy="1303343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0A8F6F9-58AC-7372-F667-2725C6BB899C}"/>
                </a:ext>
              </a:extLst>
            </p:cNvPr>
            <p:cNvCxnSpPr>
              <a:cxnSpLocks/>
            </p:cNvCxnSpPr>
            <p:nvPr/>
          </p:nvCxnSpPr>
          <p:spPr>
            <a:xfrm>
              <a:off x="2369537" y="3805583"/>
              <a:ext cx="2279770" cy="1316374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EE97CD8-5109-DB23-1B63-F22970325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537" y="2244683"/>
              <a:ext cx="2271442" cy="1295328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A70ACE8-252F-1B6D-F232-8DB8BC2A158F}"/>
                </a:ext>
              </a:extLst>
            </p:cNvPr>
            <p:cNvSpPr/>
            <p:nvPr/>
          </p:nvSpPr>
          <p:spPr>
            <a:xfrm>
              <a:off x="4827413" y="4656498"/>
              <a:ext cx="2522380" cy="299709"/>
            </a:xfrm>
            <a:prstGeom prst="roundRect">
              <a:avLst/>
            </a:prstGeom>
            <a:solidFill>
              <a:srgbClr val="DEE5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2060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distribution functions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B1F757-2B9C-E542-9F56-663791CF1B4E}"/>
                </a:ext>
              </a:extLst>
            </p:cNvPr>
            <p:cNvSpPr txBox="1"/>
            <p:nvPr/>
          </p:nvSpPr>
          <p:spPr>
            <a:xfrm>
              <a:off x="4818926" y="5129939"/>
              <a:ext cx="259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mesoscale</a:t>
              </a:r>
              <a:endPara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7E77D7-B07C-0486-54E2-C817DE22190C}"/>
              </a:ext>
            </a:extLst>
          </p:cNvPr>
          <p:cNvGrpSpPr/>
          <p:nvPr/>
        </p:nvGrpSpPr>
        <p:grpSpPr>
          <a:xfrm>
            <a:off x="5851631" y="2619583"/>
            <a:ext cx="5286906" cy="3285042"/>
            <a:chOff x="5851631" y="2214225"/>
            <a:chExt cx="5286906" cy="3285042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9AC6875-8BD8-0522-D0D6-EB1561D125AF}"/>
                </a:ext>
              </a:extLst>
            </p:cNvPr>
            <p:cNvCxnSpPr>
              <a:cxnSpLocks/>
            </p:cNvCxnSpPr>
            <p:nvPr/>
          </p:nvCxnSpPr>
          <p:spPr>
            <a:xfrm>
              <a:off x="5851631" y="3450574"/>
              <a:ext cx="2388420" cy="1656176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C7ACE3F-ECD5-54D0-C409-784869100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1631" y="2214225"/>
              <a:ext cx="2394962" cy="967962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CCF885A-B27C-5969-E635-E4C6E074A8FB}"/>
                </a:ext>
              </a:extLst>
            </p:cNvPr>
            <p:cNvSpPr/>
            <p:nvPr/>
          </p:nvSpPr>
          <p:spPr>
            <a:xfrm>
              <a:off x="8243977" y="2226750"/>
              <a:ext cx="2880000" cy="2880000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649580-ECDC-9AE2-BFA9-AF22C35F6C5D}"/>
                </a:ext>
              </a:extLst>
            </p:cNvPr>
            <p:cNvCxnSpPr>
              <a:cxnSpLocks/>
            </p:cNvCxnSpPr>
            <p:nvPr/>
          </p:nvCxnSpPr>
          <p:spPr>
            <a:xfrm>
              <a:off x="6118393" y="3445155"/>
              <a:ext cx="5020144" cy="1661595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EB31D5B-61DE-45C4-393A-5EF59A09F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8393" y="2234234"/>
              <a:ext cx="5020144" cy="953435"/>
            </a:xfrm>
            <a:prstGeom prst="line">
              <a:avLst/>
            </a:prstGeom>
            <a:ln w="28575">
              <a:solidFill>
                <a:srgbClr val="0C5E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1EE67CB-6F7E-17B2-9034-6E846DAA2DC7}"/>
                </a:ext>
              </a:extLst>
            </p:cNvPr>
            <p:cNvGrpSpPr>
              <a:grpSpLocks noChangeAspect="1"/>
            </p:cNvGrpSpPr>
            <p:nvPr/>
          </p:nvGrpSpPr>
          <p:grpSpPr>
            <a:xfrm rot="8225202">
              <a:off x="9355038" y="2810552"/>
              <a:ext cx="772888" cy="99414"/>
              <a:chOff x="7491081" y="1899068"/>
              <a:chExt cx="1119519" cy="144000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4C9A423-BAA7-7711-9991-B2B7329DA8DE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46D9F102-E715-7F5A-0D95-62C952158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BC243F8-FECD-3083-DBB0-A23411051F9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4499">
              <a:off x="8488597" y="2706805"/>
              <a:ext cx="772888" cy="99414"/>
              <a:chOff x="7491081" y="1899068"/>
              <a:chExt cx="1119519" cy="144000"/>
            </a:xfrm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DA93548-2AE0-3B35-B807-3454562D3217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id="{8FD8826B-1BBD-AE79-DBD0-F08A1637FF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72DA5870-278E-084D-A622-FC79C57104D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955279">
              <a:off x="10281809" y="3244791"/>
              <a:ext cx="772888" cy="99414"/>
              <a:chOff x="7491081" y="1899068"/>
              <a:chExt cx="1119519" cy="14400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CBF6E11B-D62B-A154-E804-D89F0547C525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20354F6A-8A70-58C7-6E11-7B0C1643F5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D95156E-C26E-0BA9-050D-FBEB735ED0F8}"/>
                </a:ext>
              </a:extLst>
            </p:cNvPr>
            <p:cNvGrpSpPr>
              <a:grpSpLocks noChangeAspect="1"/>
            </p:cNvGrpSpPr>
            <p:nvPr/>
          </p:nvGrpSpPr>
          <p:grpSpPr>
            <a:xfrm rot="2292827">
              <a:off x="9831134" y="4437279"/>
              <a:ext cx="772888" cy="99414"/>
              <a:chOff x="7491081" y="1899068"/>
              <a:chExt cx="1119519" cy="144000"/>
            </a:xfrm>
          </p:grpSpPr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4C84087-1036-D42F-EB84-225467E7534A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9ACE80FA-3120-F9FB-6945-DA59F2E75B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AA43EE26-D59E-F5D9-44C9-EA09834832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1427" y="3927081"/>
              <a:ext cx="772888" cy="99414"/>
              <a:chOff x="7491081" y="1899068"/>
              <a:chExt cx="1119519" cy="144000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30EF56-4CD3-456D-528D-8D6C21816CB0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821CD328-B67F-3A5C-4602-CFB2DDCD37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B796812C-0072-11D6-D383-F073F7300A5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647544">
              <a:off x="9102568" y="4665438"/>
              <a:ext cx="772888" cy="99414"/>
              <a:chOff x="7491081" y="1899068"/>
              <a:chExt cx="1119519" cy="144000"/>
            </a:xfrm>
          </p:grpSpPr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774CF59-DC1D-7247-380C-89A218998D6D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B77EB8A5-8230-2D28-7658-4DE21B987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F8F5796E-7F18-6BA2-917B-CAA5E288893B}"/>
                </a:ext>
              </a:extLst>
            </p:cNvPr>
            <p:cNvGrpSpPr>
              <a:grpSpLocks noChangeAspect="1"/>
            </p:cNvGrpSpPr>
            <p:nvPr/>
          </p:nvGrpSpPr>
          <p:grpSpPr>
            <a:xfrm rot="11619197">
              <a:off x="8722763" y="3385717"/>
              <a:ext cx="772888" cy="99414"/>
              <a:chOff x="7491081" y="1899068"/>
              <a:chExt cx="1119519" cy="144000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161BADCA-B400-EB2A-41C3-D4098C5B94EB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BC76F531-6C82-9A7E-AEA8-626A29CBFB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A7FA2B88-892C-C68D-0407-B6396431ADBD}"/>
                </a:ext>
              </a:extLst>
            </p:cNvPr>
            <p:cNvGrpSpPr>
              <a:grpSpLocks noChangeAspect="1"/>
            </p:cNvGrpSpPr>
            <p:nvPr/>
          </p:nvGrpSpPr>
          <p:grpSpPr>
            <a:xfrm rot="13984136">
              <a:off x="9613320" y="3405166"/>
              <a:ext cx="772888" cy="99414"/>
              <a:chOff x="7491081" y="1899068"/>
              <a:chExt cx="1119519" cy="14400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F29EF55D-8FD6-6B87-FEF3-ADFA4C51BB01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5EA69D88-B9B6-E4AE-E1DD-3DF490621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8A81956-3951-F659-6A51-63DE58B56B00}"/>
                </a:ext>
              </a:extLst>
            </p:cNvPr>
            <p:cNvGrpSpPr>
              <a:grpSpLocks noChangeAspect="1"/>
            </p:cNvGrpSpPr>
            <p:nvPr/>
          </p:nvGrpSpPr>
          <p:grpSpPr>
            <a:xfrm rot="9980803" flipH="1">
              <a:off x="10142287" y="2814047"/>
              <a:ext cx="772888" cy="99414"/>
              <a:chOff x="7491081" y="1899068"/>
              <a:chExt cx="1119519" cy="1440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B8F2301-0A6C-91B2-8395-FDFFC1F13CA4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156E32BF-43EA-A476-C8B4-E9C04193B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C74C26B-75F9-DDE0-1483-01D2631EEB8F}"/>
                </a:ext>
              </a:extLst>
            </p:cNvPr>
            <p:cNvGrpSpPr>
              <a:grpSpLocks noChangeAspect="1"/>
            </p:cNvGrpSpPr>
            <p:nvPr/>
          </p:nvGrpSpPr>
          <p:grpSpPr>
            <a:xfrm rot="11968080">
              <a:off x="8507947" y="4249690"/>
              <a:ext cx="772888" cy="99414"/>
              <a:chOff x="7491081" y="1899068"/>
              <a:chExt cx="1119519" cy="144000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84E38CBF-DC58-24F8-2258-0CAC9D0E0123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4FCBE41A-CDE1-DFA7-344D-2E459C8940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68274C94-14F0-F49E-297E-52469522E9C3}"/>
                </a:ext>
              </a:extLst>
            </p:cNvPr>
            <p:cNvSpPr/>
            <p:nvPr/>
          </p:nvSpPr>
          <p:spPr>
            <a:xfrm>
              <a:off x="8438857" y="4557061"/>
              <a:ext cx="2522380" cy="501009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2060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particle position and momentum</a:t>
              </a: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06232816-EE30-9702-003A-D4123F26ED9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457208">
              <a:off x="9150492" y="3778520"/>
              <a:ext cx="772888" cy="99414"/>
              <a:chOff x="7491081" y="1899068"/>
              <a:chExt cx="1119519" cy="144000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41EC6877-0029-D91F-9122-D4A2744B9015}"/>
                  </a:ext>
                </a:extLst>
              </p:cNvPr>
              <p:cNvSpPr/>
              <p:nvPr/>
            </p:nvSpPr>
            <p:spPr>
              <a:xfrm>
                <a:off x="7491081" y="1899068"/>
                <a:ext cx="144000" cy="144000"/>
              </a:xfrm>
              <a:prstGeom prst="ellipse">
                <a:avLst/>
              </a:prstGeom>
              <a:solidFill>
                <a:srgbClr val="0C5E8D"/>
              </a:solidFill>
              <a:ln>
                <a:solidFill>
                  <a:srgbClr val="0C5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C34DCA61-1E30-5E43-7ED9-86F6188847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081" y="1969522"/>
                <a:ext cx="975519" cy="0"/>
              </a:xfrm>
              <a:prstGeom prst="straightConnector1">
                <a:avLst/>
              </a:prstGeom>
              <a:ln w="41275">
                <a:solidFill>
                  <a:srgbClr val="0C5E8D"/>
                </a:solidFill>
                <a:prstDash val="sysDash"/>
                <a:headEnd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7AF9194-BA00-1C88-162E-CB9FFAF73281}"/>
                </a:ext>
              </a:extLst>
            </p:cNvPr>
            <p:cNvSpPr txBox="1"/>
            <p:nvPr/>
          </p:nvSpPr>
          <p:spPr>
            <a:xfrm>
              <a:off x="8517365" y="5129935"/>
              <a:ext cx="259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microscale</a:t>
              </a:r>
              <a:endPara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3F42176F-59C7-611F-197D-3571415F81AC}"/>
              </a:ext>
            </a:extLst>
          </p:cNvPr>
          <p:cNvSpPr txBox="1"/>
          <p:nvPr/>
        </p:nvSpPr>
        <p:spPr>
          <a:xfrm>
            <a:off x="4773167" y="2256627"/>
            <a:ext cx="259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LBM</a:t>
            </a:r>
            <a:endParaRPr lang="en-GB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2D4DFAE-6E1E-26AE-DDD5-07AA209D5A78}"/>
              </a:ext>
            </a:extLst>
          </p:cNvPr>
          <p:cNvSpPr txBox="1"/>
          <p:nvPr/>
        </p:nvSpPr>
        <p:spPr>
          <a:xfrm>
            <a:off x="8240052" y="2257917"/>
            <a:ext cx="288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Molecular</a:t>
            </a:r>
            <a:r>
              <a:rPr lang="fr-FR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Dynamics</a:t>
            </a:r>
            <a:endParaRPr lang="en-GB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B619869-3F7D-BC6F-E918-CEC2D07C2424}"/>
              </a:ext>
            </a:extLst>
          </p:cNvPr>
          <p:cNvSpPr txBox="1"/>
          <p:nvPr/>
        </p:nvSpPr>
        <p:spPr>
          <a:xfrm>
            <a:off x="1059465" y="2259098"/>
            <a:ext cx="288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Navier-Stokes </a:t>
            </a:r>
            <a:r>
              <a:rPr lang="fr-FR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equation</a:t>
            </a:r>
            <a:endParaRPr lang="en-GB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0B8F51-179B-72FC-3B0D-EE52363C9803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71F1F0-DC35-9972-CA20-27A2CA60E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35" name="Picture 6" descr="Université de Picardie — Wikipédia">
              <a:extLst>
                <a:ext uri="{FF2B5EF4-FFF2-40B4-BE49-F238E27FC236}">
                  <a16:creationId xmlns:a16="http://schemas.microsoft.com/office/drawing/2014/main" id="{8240FC7A-5AA5-0F41-17CF-CEF0524F7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FFDA38D-8B57-254E-F8F2-37E0E18A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37" name="Grafik 1">
              <a:extLst>
                <a:ext uri="{FF2B5EF4-FFF2-40B4-BE49-F238E27FC236}">
                  <a16:creationId xmlns:a16="http://schemas.microsoft.com/office/drawing/2014/main" id="{95428C66-2364-FBD3-C0D4-F0A2CEC0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A25C48-05B1-F6D7-241F-A39776C6EE54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39" name="Picture 3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95E323B-C86F-C782-D948-2FD838E02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6CFD21B-BB39-3110-3178-17DC195E6607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911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Lattice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Boltzmann Method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BF1AA-2680-4E48-DA67-F20C8083B20C}"/>
              </a:ext>
            </a:extLst>
          </p:cNvPr>
          <p:cNvSpPr txBox="1"/>
          <p:nvPr/>
        </p:nvSpPr>
        <p:spPr>
          <a:xfrm>
            <a:off x="5599910" y="1093506"/>
            <a:ext cx="5682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V</a:t>
            </a:r>
            <a:r>
              <a:rPr lang="en-GB" sz="2000" b="1" dirty="0" err="1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elocity</a:t>
            </a:r>
            <a:r>
              <a:rPr lang="en-GB" sz="2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 distribution of the electrolyte flow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36CC3F-3D26-CCB3-2397-9D84C1B53A6F}"/>
              </a:ext>
            </a:extLst>
          </p:cNvPr>
          <p:cNvGrpSpPr/>
          <p:nvPr/>
        </p:nvGrpSpPr>
        <p:grpSpPr>
          <a:xfrm>
            <a:off x="4335342" y="2022837"/>
            <a:ext cx="7476640" cy="3240044"/>
            <a:chOff x="5981517" y="2138999"/>
            <a:chExt cx="5452083" cy="2047859"/>
          </a:xfrm>
        </p:grpSpPr>
        <p:pic>
          <p:nvPicPr>
            <p:cNvPr id="13" name="Picture 1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D9FB681-A30E-131C-5CC5-D531D9389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9" t="35382" r="16964" b="36126"/>
            <a:stretch/>
          </p:blipFill>
          <p:spPr>
            <a:xfrm>
              <a:off x="6963095" y="3292014"/>
              <a:ext cx="4470505" cy="865952"/>
            </a:xfrm>
            <a:prstGeom prst="rect">
              <a:avLst/>
            </a:prstGeom>
          </p:spPr>
        </p:pic>
        <p:pic>
          <p:nvPicPr>
            <p:cNvPr id="14" name="Picture 1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8268FD8-3CFB-E3C4-2CBF-98CFE0BF8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8" t="5829" r="30929" b="6752"/>
            <a:stretch/>
          </p:blipFill>
          <p:spPr>
            <a:xfrm>
              <a:off x="5981517" y="3292014"/>
              <a:ext cx="879362" cy="894844"/>
            </a:xfrm>
            <a:prstGeom prst="rect">
              <a:avLst/>
            </a:prstGeom>
          </p:spPr>
        </p:pic>
        <p:pic>
          <p:nvPicPr>
            <p:cNvPr id="15" name="Picture 1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3459EB38-5D31-AB8F-2DA6-7938A9E8F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1" t="34791" r="16916" b="34237"/>
            <a:stretch/>
          </p:blipFill>
          <p:spPr>
            <a:xfrm rot="10800000">
              <a:off x="6943880" y="2138999"/>
              <a:ext cx="4489720" cy="938719"/>
            </a:xfrm>
            <a:prstGeom prst="rect">
              <a:avLst/>
            </a:prstGeom>
          </p:spPr>
        </p:pic>
      </p:grpSp>
      <p:pic>
        <p:nvPicPr>
          <p:cNvPr id="16" name="Picture 1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A389BE6-D000-BB21-0BE6-C659166F3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20462" r="33342" b="4800"/>
          <a:stretch/>
        </p:blipFill>
        <p:spPr>
          <a:xfrm>
            <a:off x="589280" y="1071511"/>
            <a:ext cx="3694627" cy="300598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D0A8FB7-5E3B-709B-39DE-05CBFE51E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18800" r="32978" b="3905"/>
          <a:stretch/>
        </p:blipFill>
        <p:spPr>
          <a:xfrm>
            <a:off x="4217565" y="2281940"/>
            <a:ext cx="1304724" cy="1079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D72D25-76A2-D553-AEC6-F753154ECE8A}"/>
                  </a:ext>
                </a:extLst>
              </p:cNvPr>
              <p:cNvSpPr txBox="1"/>
              <p:nvPr/>
            </p:nvSpPr>
            <p:spPr>
              <a:xfrm>
                <a:off x="636727" y="3934587"/>
                <a:ext cx="3624390" cy="1831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Hydraulic </a:t>
                </a:r>
                <a:r>
                  <a:rPr lang="fr-FR" dirty="0" err="1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Permeability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acc>
                          <m:accPr>
                            <m:chr m:val="̅"/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</m:acc>
                      </m:num>
                      <m:den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den>
                    </m:f>
                  </m:oMath>
                </a14:m>
                <a:endParaRPr lang="fr-FR" b="1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fr-FR" dirty="0" err="1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Electrolyte’s</a:t>
                </a:r>
                <a:r>
                  <a:rPr lang="fr-FR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dynamic</a:t>
                </a:r>
                <a:r>
                  <a:rPr lang="fr-FR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viscosity</a:t>
                </a:r>
                <a:r>
                  <a:rPr lang="fr-FR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acc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fr-FR" b="1" i="1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</a:t>
                </a:r>
                <a:r>
                  <a:rPr lang="fr-FR" b="1" dirty="0" err="1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Mean</a:t>
                </a:r>
                <a:r>
                  <a:rPr lang="fr-FR" b="1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</a:t>
                </a:r>
                <a:r>
                  <a:rPr lang="fr-FR" b="1" dirty="0" err="1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velocity</a:t>
                </a:r>
                <a:r>
                  <a:rPr lang="fr-FR" b="1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of flow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GB" b="1" i="1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 </a:t>
                </a:r>
                <a:r>
                  <a:rPr lang="en-GB" b="1" dirty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Pressure force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D72D25-76A2-D553-AEC6-F753154EC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7" y="3934587"/>
                <a:ext cx="3624390" cy="1831784"/>
              </a:xfrm>
              <a:prstGeom prst="rect">
                <a:avLst/>
              </a:prstGeom>
              <a:blipFill>
                <a:blip r:embed="rId16"/>
                <a:stretch>
                  <a:fillRect l="-3866"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5C456B-0D7F-A512-4E35-45C4E731CCCB}"/>
              </a:ext>
            </a:extLst>
          </p:cNvPr>
          <p:cNvCxnSpPr>
            <a:cxnSpLocks/>
          </p:cNvCxnSpPr>
          <p:nvPr/>
        </p:nvCxnSpPr>
        <p:spPr>
          <a:xfrm>
            <a:off x="5626496" y="1861225"/>
            <a:ext cx="6096631" cy="0"/>
          </a:xfrm>
          <a:prstGeom prst="straightConnector1">
            <a:avLst/>
          </a:prstGeom>
          <a:ln w="2857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EF3A66-A5B2-129C-4C44-6E4D25380979}"/>
              </a:ext>
            </a:extLst>
          </p:cNvPr>
          <p:cNvSpPr txBox="1"/>
          <p:nvPr/>
        </p:nvSpPr>
        <p:spPr>
          <a:xfrm>
            <a:off x="5833559" y="1550722"/>
            <a:ext cx="5682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Direction of the electrolyte flow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CB31BF-4579-69EB-86C2-70D80DD11B70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4360C4-70C0-1458-851C-46F1D0F13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23" name="Picture 6" descr="Université de Picardie — Wikipédia">
              <a:extLst>
                <a:ext uri="{FF2B5EF4-FFF2-40B4-BE49-F238E27FC236}">
                  <a16:creationId xmlns:a16="http://schemas.microsoft.com/office/drawing/2014/main" id="{6B8BBEC1-A4C9-09E5-5E08-0F99D7C62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1D8263-E7F2-E0BD-2B72-4E7E0FE46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27" name="Grafik 1">
              <a:extLst>
                <a:ext uri="{FF2B5EF4-FFF2-40B4-BE49-F238E27FC236}">
                  <a16:creationId xmlns:a16="http://schemas.microsoft.com/office/drawing/2014/main" id="{39CFE640-4C36-71F6-A3D4-25365372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BEB7B6-3912-B84B-3F3B-CA730EF95BDF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C958FE9-4B03-17DC-2F46-7A51B2A23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648D8B1-774E-F805-4648-356AFE7B9599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4394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Porosity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Vs.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Hydraulic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Permeability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of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carbon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felt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electrode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77BBF1-4848-1EF4-2969-D227B3599ACC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2" y="1162565"/>
            <a:ext cx="5447217" cy="3887989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BA5537-18CD-3063-9E2C-1E512831985E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19" y="1059091"/>
            <a:ext cx="5447216" cy="3981838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D633EF-A918-C0DC-E1EA-8CADD85ED3FD}"/>
              </a:ext>
            </a:extLst>
          </p:cNvPr>
          <p:cNvSpPr txBox="1"/>
          <p:nvPr/>
        </p:nvSpPr>
        <p:spPr>
          <a:xfrm>
            <a:off x="1378761" y="946616"/>
            <a:ext cx="3679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800" dirty="0" err="1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Hydraulic</a:t>
            </a:r>
            <a:r>
              <a:rPr lang="fr-FR" altLang="zh-CN" sz="18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permeability (</a:t>
            </a:r>
            <a:r>
              <a:rPr lang="fr-FR" sz="18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µm</a:t>
            </a:r>
            <a:r>
              <a:rPr lang="fr-FR" sz="1800" baseline="300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2</a:t>
            </a:r>
            <a:r>
              <a:rPr lang="en-GB" sz="18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)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BB73A-EB56-01CC-114B-D25150E588A2}"/>
              </a:ext>
            </a:extLst>
          </p:cNvPr>
          <p:cNvSpPr txBox="1"/>
          <p:nvPr/>
        </p:nvSpPr>
        <p:spPr>
          <a:xfrm>
            <a:off x="7126199" y="940325"/>
            <a:ext cx="3679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Fluid velocity (</a:t>
            </a:r>
            <a:r>
              <a:rPr lang="fr-FR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lu.</a:t>
            </a:r>
            <a:r>
              <a:rPr lang="en-GB" sz="180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)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508F2-2AB6-38AA-FBAA-910E35EF632F}"/>
              </a:ext>
            </a:extLst>
          </p:cNvPr>
          <p:cNvSpPr txBox="1"/>
          <p:nvPr/>
        </p:nvSpPr>
        <p:spPr>
          <a:xfrm>
            <a:off x="494378" y="5132420"/>
            <a:ext cx="11203245" cy="800219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Impact of electrode porosity on permeability and fluid velocity under same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inlet pressure.</a:t>
            </a:r>
          </a:p>
          <a:p>
            <a:pPr>
              <a:spcBef>
                <a:spcPts val="1200"/>
              </a:spcBef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Higher porosity 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 Higher hydraulic permeability and velocity, except stranger points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8" name="Picture 79">
            <a:extLst>
              <a:ext uri="{FF2B5EF4-FFF2-40B4-BE49-F238E27FC236}">
                <a16:creationId xmlns:a16="http://schemas.microsoft.com/office/drawing/2014/main" id="{59048CED-6DEC-5C64-ED5B-C7482ED1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333" y="3110318"/>
            <a:ext cx="11774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8">
            <a:extLst>
              <a:ext uri="{FF2B5EF4-FFF2-40B4-BE49-F238E27FC236}">
                <a16:creationId xmlns:a16="http://schemas.microsoft.com/office/drawing/2014/main" id="{04624052-836B-C8E0-C72B-7599CFED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179" y="1600682"/>
            <a:ext cx="121379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8">
            <a:extLst>
              <a:ext uri="{FF2B5EF4-FFF2-40B4-BE49-F238E27FC236}">
                <a16:creationId xmlns:a16="http://schemas.microsoft.com/office/drawing/2014/main" id="{ACD27A95-EF56-134D-9EE4-12B105B5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22" y="1579718"/>
            <a:ext cx="121379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9">
            <a:extLst>
              <a:ext uri="{FF2B5EF4-FFF2-40B4-BE49-F238E27FC236}">
                <a16:creationId xmlns:a16="http://schemas.microsoft.com/office/drawing/2014/main" id="{7D4B68A2-256F-C06D-23E8-9DC111E8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47" y="3097459"/>
            <a:ext cx="11774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25DE09B-9476-A749-5D8E-8A952C76814D}"/>
              </a:ext>
            </a:extLst>
          </p:cNvPr>
          <p:cNvSpPr/>
          <p:nvPr/>
        </p:nvSpPr>
        <p:spPr>
          <a:xfrm>
            <a:off x="3404469" y="3755696"/>
            <a:ext cx="1108681" cy="5147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C32632-2494-32FC-2413-F08F4840DC4E}"/>
              </a:ext>
            </a:extLst>
          </p:cNvPr>
          <p:cNvSpPr/>
          <p:nvPr/>
        </p:nvSpPr>
        <p:spPr>
          <a:xfrm>
            <a:off x="9149353" y="3741667"/>
            <a:ext cx="1108681" cy="5147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628FF4-F842-9DEE-1A9A-E440973BE9CC}"/>
              </a:ext>
            </a:extLst>
          </p:cNvPr>
          <p:cNvSpPr/>
          <p:nvPr/>
        </p:nvSpPr>
        <p:spPr>
          <a:xfrm>
            <a:off x="2208740" y="4068055"/>
            <a:ext cx="535022" cy="5147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766ED22-8842-8D08-BE9E-E17396B034DD}"/>
              </a:ext>
            </a:extLst>
          </p:cNvPr>
          <p:cNvSpPr/>
          <p:nvPr/>
        </p:nvSpPr>
        <p:spPr>
          <a:xfrm>
            <a:off x="8067624" y="4074535"/>
            <a:ext cx="535022" cy="5147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F56D1D-9562-C2B8-A669-1F4686222B40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8DE105-1785-DEE2-A500-EC0F44E28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3" name="Picture 6" descr="Université de Picardie — Wikipédia">
              <a:extLst>
                <a:ext uri="{FF2B5EF4-FFF2-40B4-BE49-F238E27FC236}">
                  <a16:creationId xmlns:a16="http://schemas.microsoft.com/office/drawing/2014/main" id="{55CA28B2-EDB8-B0C1-FA4F-871EF737C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387B40-DCCD-8277-213D-6CBC99077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5" name="Grafik 1">
              <a:extLst>
                <a:ext uri="{FF2B5EF4-FFF2-40B4-BE49-F238E27FC236}">
                  <a16:creationId xmlns:a16="http://schemas.microsoft.com/office/drawing/2014/main" id="{B4A22C15-94B0-3AB9-0897-B0B8C253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AA0D4E-B156-078C-3384-D387FEE164B7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08BA03A-E8D2-525C-ECCB-6DA8AD1E6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3F7F7D-0860-DA24-FF1C-FF241E8D00F1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24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346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Optimization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Objective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6A42C91-AEC9-BFE0-AFE9-4AC1C4D277AE}"/>
              </a:ext>
            </a:extLst>
          </p:cNvPr>
          <p:cNvGrpSpPr/>
          <p:nvPr/>
        </p:nvGrpSpPr>
        <p:grpSpPr>
          <a:xfrm>
            <a:off x="43046" y="930166"/>
            <a:ext cx="11898191" cy="4447850"/>
            <a:chOff x="-134754" y="1323866"/>
            <a:chExt cx="11898191" cy="4447850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6781401-0C57-9087-B53A-67547C75C592}"/>
                </a:ext>
              </a:extLst>
            </p:cNvPr>
            <p:cNvSpPr txBox="1"/>
            <p:nvPr/>
          </p:nvSpPr>
          <p:spPr>
            <a:xfrm>
              <a:off x="-134754" y="3122994"/>
              <a:ext cx="3051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Maximise </a:t>
              </a:r>
              <a:r>
                <a:rPr lang="fr-FR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Hydraulic</a:t>
              </a:r>
              <a:r>
                <a:rPr lang="fr-FR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en-GB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Permeability (</a:t>
              </a:r>
              <a:r>
                <a:rPr lang="en-GB" i="1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k</a:t>
              </a:r>
              <a:r>
                <a:rPr lang="en-GB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)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A71A36C-1384-A241-1B4A-0C3FC2E1148F}"/>
                </a:ext>
              </a:extLst>
            </p:cNvPr>
            <p:cNvGrpSpPr/>
            <p:nvPr/>
          </p:nvGrpSpPr>
          <p:grpSpPr>
            <a:xfrm>
              <a:off x="60961" y="1323866"/>
              <a:ext cx="11702476" cy="4447850"/>
              <a:chOff x="-33847" y="1323866"/>
              <a:chExt cx="12225847" cy="4838546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DA057F9-C923-CEB2-9BD7-5619E3147AD6}"/>
                  </a:ext>
                </a:extLst>
              </p:cNvPr>
              <p:cNvSpPr txBox="1"/>
              <p:nvPr/>
            </p:nvSpPr>
            <p:spPr>
              <a:xfrm>
                <a:off x="9275695" y="4762132"/>
                <a:ext cx="2916305" cy="140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rgbClr val="C00000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Thin </a:t>
                </a:r>
                <a:r>
                  <a:rPr lang="en-GB" b="1" dirty="0" err="1">
                    <a:solidFill>
                      <a:srgbClr val="C00000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Fiber</a:t>
                </a:r>
                <a:endParaRPr lang="en-GB" b="1" dirty="0">
                  <a:solidFill>
                    <a:srgbClr val="C00000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rgbClr val="C00000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Low Porosity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rgbClr val="00B050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High Compression ratio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372031CE-7626-74D3-0C14-B704E55CDD7F}"/>
                      </a:ext>
                    </a:extLst>
                  </p:cNvPr>
                  <p:cNvSpPr txBox="1"/>
                  <p:nvPr/>
                </p:nvSpPr>
                <p:spPr>
                  <a:xfrm>
                    <a:off x="9256617" y="3282190"/>
                    <a:ext cx="2916355" cy="16907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</a:pPr>
                    <a:r>
                      <a: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Maximise specific surface area (</a:t>
                    </a:r>
                    <a:r>
                      <a:rPr lang="en-GB" i="1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SSA</a:t>
                    </a:r>
                    <a:r>
                      <a: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)</a:t>
                    </a:r>
                  </a:p>
                  <a:p>
                    <a:pPr>
                      <a:spcBef>
                        <a:spcPts val="600"/>
                      </a:spcBef>
                    </a:pPr>
                    <a:r>
                      <a: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Maximise </a:t>
                    </a:r>
                    <a:r>
                      <a:rPr lang="fr-FR" altLang="zh-CN" dirty="0" err="1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Practical</a:t>
                    </a:r>
                    <a:r>
                      <a:rPr lang="fr-FR" altLang="zh-CN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 </a:t>
                    </a:r>
                    <a:r>
                      <a:rPr lang="fr-FR" altLang="zh-CN" dirty="0" err="1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Reactive</a:t>
                    </a:r>
                    <a:r>
                      <a:rPr lang="fr-FR" altLang="zh-CN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 Volume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GB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fr-FR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𝑷𝑹𝑽</m:t>
                            </m:r>
                          </m:sub>
                        </m:sSub>
                      </m:oMath>
                    </a14:m>
                    <a:r>
                      <a:rPr lang="fr-FR" altLang="zh-CN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rPr>
                      <a:t>)</a:t>
                    </a:r>
                  </a:p>
                  <a:p>
                    <a:endParaRPr lang="en-GB" dirty="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372031CE-7626-74D3-0C14-B704E55CDD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6617" y="3282190"/>
                    <a:ext cx="2916355" cy="16907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965" t="-196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70A2FD7-57E7-8E92-64A1-A0BC4BA2AF26}"/>
                  </a:ext>
                </a:extLst>
              </p:cNvPr>
              <p:cNvGrpSpPr/>
              <p:nvPr/>
            </p:nvGrpSpPr>
            <p:grpSpPr>
              <a:xfrm>
                <a:off x="-33847" y="1323866"/>
                <a:ext cx="9274550" cy="4838546"/>
                <a:chOff x="-33847" y="1323866"/>
                <a:chExt cx="9274550" cy="4838546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2A6CB518-927F-8F90-C14B-A3B81DBF997D}"/>
                    </a:ext>
                  </a:extLst>
                </p:cNvPr>
                <p:cNvGrpSpPr/>
                <p:nvPr/>
              </p:nvGrpSpPr>
              <p:grpSpPr>
                <a:xfrm>
                  <a:off x="3386159" y="1323866"/>
                  <a:ext cx="5406413" cy="3863756"/>
                  <a:chOff x="3380664" y="1395663"/>
                  <a:chExt cx="5406413" cy="3863756"/>
                </a:xfrm>
              </p:grpSpPr>
              <p:sp>
                <p:nvSpPr>
                  <p:cNvPr id="105" name="Hexagon 104">
                    <a:extLst>
                      <a:ext uri="{FF2B5EF4-FFF2-40B4-BE49-F238E27FC236}">
                        <a16:creationId xmlns:a16="http://schemas.microsoft.com/office/drawing/2014/main" id="{C9BA8DED-DB1E-39E9-052B-33963D9FCA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600000" flipH="1">
                    <a:off x="4970869" y="3566838"/>
                    <a:ext cx="3816208" cy="1692581"/>
                  </a:xfrm>
                  <a:prstGeom prst="hexagon">
                    <a:avLst>
                      <a:gd name="adj" fmla="val 28990"/>
                      <a:gd name="vf" fmla="val 115470"/>
                    </a:avLst>
                  </a:prstGeom>
                  <a:solidFill>
                    <a:srgbClr val="DEE5EA"/>
                  </a:solidFill>
                  <a:ln>
                    <a:solidFill>
                      <a:srgbClr val="0C5E8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p:sp>
                <p:nvSpPr>
                  <p:cNvPr id="106" name="Hexagon 105">
                    <a:extLst>
                      <a:ext uri="{FF2B5EF4-FFF2-40B4-BE49-F238E27FC236}">
                        <a16:creationId xmlns:a16="http://schemas.microsoft.com/office/drawing/2014/main" id="{A5617DC7-4D05-0F59-ABCE-EF55B74725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000000">
                    <a:off x="3380664" y="3566838"/>
                    <a:ext cx="3816208" cy="1692581"/>
                  </a:xfrm>
                  <a:prstGeom prst="hexagon">
                    <a:avLst>
                      <a:gd name="adj" fmla="val 28990"/>
                      <a:gd name="vf" fmla="val 115470"/>
                    </a:avLst>
                  </a:prstGeom>
                  <a:solidFill>
                    <a:srgbClr val="DEE5EA"/>
                  </a:solidFill>
                  <a:ln>
                    <a:solidFill>
                      <a:srgbClr val="0C5E8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748F18C5-60C0-4B62-AE38-E08BC2CDD365}"/>
                      </a:ext>
                    </a:extLst>
                  </p:cNvPr>
                  <p:cNvGrpSpPr/>
                  <p:nvPr/>
                </p:nvGrpSpPr>
                <p:grpSpPr>
                  <a:xfrm>
                    <a:off x="3515074" y="1395663"/>
                    <a:ext cx="5147547" cy="3792324"/>
                    <a:chOff x="3515074" y="1395663"/>
                    <a:chExt cx="5147547" cy="3792324"/>
                  </a:xfrm>
                </p:grpSpPr>
                <p:sp>
                  <p:nvSpPr>
                    <p:cNvPr id="108" name="Hexagon 107">
                      <a:extLst>
                        <a:ext uri="{FF2B5EF4-FFF2-40B4-BE49-F238E27FC236}">
                          <a16:creationId xmlns:a16="http://schemas.microsoft.com/office/drawing/2014/main" id="{C6516764-507F-01A1-F3F8-DB9BD203CB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6200000">
                      <a:off x="4336985" y="2294546"/>
                      <a:ext cx="3505315" cy="1707549"/>
                    </a:xfrm>
                    <a:prstGeom prst="hexagon">
                      <a:avLst>
                        <a:gd name="adj" fmla="val 28990"/>
                        <a:gd name="vf" fmla="val 115470"/>
                      </a:avLst>
                    </a:prstGeom>
                    <a:solidFill>
                      <a:srgbClr val="DEE5EA"/>
                    </a:solidFill>
                    <a:ln>
                      <a:solidFill>
                        <a:srgbClr val="0C5E8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  <p:sp>
                  <p:nvSpPr>
                    <p:cNvPr id="109" name="Hexagon 108">
                      <a:extLst>
                        <a:ext uri="{FF2B5EF4-FFF2-40B4-BE49-F238E27FC236}">
                          <a16:creationId xmlns:a16="http://schemas.microsoft.com/office/drawing/2014/main" id="{30247F99-D312-C10F-3ECF-A6D9F19E87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6200000">
                      <a:off x="5122804" y="3080364"/>
                      <a:ext cx="1933677" cy="1707549"/>
                    </a:xfrm>
                    <a:prstGeom prst="hexagon">
                      <a:avLst>
                        <a:gd name="adj" fmla="val 28990"/>
                        <a:gd name="vf" fmla="val 115470"/>
                      </a:avLst>
                    </a:prstGeom>
                    <a:solidFill>
                      <a:srgbClr val="0C5E8D"/>
                    </a:solidFill>
                    <a:ln>
                      <a:solidFill>
                        <a:srgbClr val="0C5E8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  <p:pic>
                  <p:nvPicPr>
                    <p:cNvPr id="110" name="Picture 109" descr="Icon&#10;&#10;Description automatically generated">
                      <a:extLst>
                        <a:ext uri="{FF2B5EF4-FFF2-40B4-BE49-F238E27FC236}">
                          <a16:creationId xmlns:a16="http://schemas.microsoft.com/office/drawing/2014/main" id="{58A97B8F-8F6B-1747-412D-534352EA5A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lum bright="70000" contrast="-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976" l="9634" r="90000">
                                  <a14:foregroundMark x1="28780" y1="41463" x2="28659" y2="53171"/>
                                  <a14:foregroundMark x1="50366" y1="48659" x2="77195" y2="24878"/>
                                  <a14:foregroundMark x1="10610" y1="43780" x2="9756" y2="52805"/>
                                  <a14:foregroundMark x1="46220" y1="89512" x2="47561" y2="9097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46830" y="3136813"/>
                      <a:ext cx="485623" cy="48562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78F89B16-E70F-4C1F-7A3D-E0C23C8340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98144" y="2107109"/>
                      <a:ext cx="1982993" cy="7031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b="1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Fast </a:t>
                      </a:r>
                      <a:r>
                        <a:rPr lang="fr-FR" b="1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electron</a:t>
                      </a:r>
                      <a:r>
                        <a:rPr lang="fr-FR" b="1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</a:t>
                      </a:r>
                      <a:r>
                        <a:rPr lang="fr-FR" b="1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transfer</a:t>
                      </a:r>
                      <a:endParaRPr lang="en-GB" b="1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411A2A0B-350E-AC23-0808-F9C2B61CBA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15074" y="4484883"/>
                      <a:ext cx="2185594" cy="7031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b="1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Even </a:t>
                      </a:r>
                      <a:r>
                        <a:rPr lang="fr-FR" b="1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electrolyte</a:t>
                      </a:r>
                      <a:r>
                        <a:rPr lang="fr-FR" b="1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distribution</a:t>
                      </a:r>
                      <a:endParaRPr lang="en-GB" b="1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EF5F4932-998E-C642-7FD0-324B50B134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9975" y="4478010"/>
                      <a:ext cx="1992646" cy="7031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b="1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Maximum </a:t>
                      </a:r>
                      <a:r>
                        <a:rPr lang="fr-FR" b="1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specific</a:t>
                      </a:r>
                      <a:r>
                        <a:rPr lang="fr-FR" b="1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area</a:t>
                      </a:r>
                      <a:endParaRPr lang="en-GB" b="1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1821975-383D-870D-0CD1-007B9A7421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22559" y="3622436"/>
                      <a:ext cx="233416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Electrolyte </a:t>
                      </a:r>
                      <a:r>
                        <a:rPr lang="fr-FR" b="1" dirty="0" err="1">
                          <a:solidFill>
                            <a:schemeClr val="bg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utili</a:t>
                      </a:r>
                      <a:r>
                        <a:rPr lang="fr-FR" altLang="zh-CN" b="1" dirty="0" err="1">
                          <a:solidFill>
                            <a:schemeClr val="bg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z</a:t>
                      </a:r>
                      <a:r>
                        <a:rPr lang="fr-FR" b="1" dirty="0" err="1">
                          <a:solidFill>
                            <a:schemeClr val="bg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ation</a:t>
                      </a:r>
                      <a:r>
                        <a:rPr lang="fr-FR" b="1" dirty="0">
                          <a:solidFill>
                            <a:schemeClr val="bg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rate </a:t>
                      </a:r>
                      <a:endParaRPr lang="en-GB" b="1" dirty="0">
                        <a:solidFill>
                          <a:schemeClr val="bg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</p:grpSp>
            </p:grpSp>
            <p:pic>
              <p:nvPicPr>
                <p:cNvPr id="99" name="Picture 98" descr="A picture containing text, kitchenware&#10;&#10;Description automatically generated">
                  <a:extLst>
                    <a:ext uri="{FF2B5EF4-FFF2-40B4-BE49-F238E27FC236}">
                      <a16:creationId xmlns:a16="http://schemas.microsoft.com/office/drawing/2014/main" id="{9745CE06-3DCC-94A5-6C51-C2AFEE66DF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8239" b="89955" l="8571" r="95238">
                              <a14:foregroundMark x1="92024" y1="10609" x2="95357" y2="8352"/>
                              <a14:foregroundMark x1="13214" y1="54289" x2="8571" y2="5417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2325" y="1484686"/>
                  <a:ext cx="547894" cy="577898"/>
                </a:xfrm>
                <a:prstGeom prst="rect">
                  <a:avLst/>
                </a:prstGeom>
              </p:spPr>
            </p:pic>
            <p:sp>
              <p:nvSpPr>
                <p:cNvPr id="100" name="Arrow: Curved Down 99">
                  <a:extLst>
                    <a:ext uri="{FF2B5EF4-FFF2-40B4-BE49-F238E27FC236}">
                      <a16:creationId xmlns:a16="http://schemas.microsoft.com/office/drawing/2014/main" id="{DBE9FCE7-84DA-C453-207A-1502BE2C5C98}"/>
                    </a:ext>
                  </a:extLst>
                </p:cNvPr>
                <p:cNvSpPr/>
                <p:nvPr/>
              </p:nvSpPr>
              <p:spPr>
                <a:xfrm rot="20495213" flipH="1">
                  <a:off x="7801176" y="3811100"/>
                  <a:ext cx="1426095" cy="452387"/>
                </a:xfrm>
                <a:prstGeom prst="curvedDownArrow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01" name="Arrow: Curved Down 100">
                  <a:extLst>
                    <a:ext uri="{FF2B5EF4-FFF2-40B4-BE49-F238E27FC236}">
                      <a16:creationId xmlns:a16="http://schemas.microsoft.com/office/drawing/2014/main" id="{04661EDC-2D8A-C84C-908F-4D90A2FF3A61}"/>
                    </a:ext>
                  </a:extLst>
                </p:cNvPr>
                <p:cNvSpPr/>
                <p:nvPr/>
              </p:nvSpPr>
              <p:spPr>
                <a:xfrm rot="1104787" flipH="1" flipV="1">
                  <a:off x="7814608" y="5273062"/>
                  <a:ext cx="1426095" cy="452387"/>
                </a:xfrm>
                <a:prstGeom prst="curvedDownArrow">
                  <a:avLst/>
                </a:prstGeom>
                <a:solidFill>
                  <a:srgbClr val="0C5E8D"/>
                </a:solidFill>
                <a:ln>
                  <a:solidFill>
                    <a:srgbClr val="0C5E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02" name="Arrow: Curved Down 101">
                  <a:extLst>
                    <a:ext uri="{FF2B5EF4-FFF2-40B4-BE49-F238E27FC236}">
                      <a16:creationId xmlns:a16="http://schemas.microsoft.com/office/drawing/2014/main" id="{B9448778-0FC3-DD4F-09A3-EACC940D2FA7}"/>
                    </a:ext>
                  </a:extLst>
                </p:cNvPr>
                <p:cNvSpPr/>
                <p:nvPr/>
              </p:nvSpPr>
              <p:spPr>
                <a:xfrm rot="1104787">
                  <a:off x="2964728" y="3811101"/>
                  <a:ext cx="1426095" cy="452387"/>
                </a:xfrm>
                <a:prstGeom prst="curvedDownArrow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03" name="Arrow: Curved Down 102">
                  <a:extLst>
                    <a:ext uri="{FF2B5EF4-FFF2-40B4-BE49-F238E27FC236}">
                      <a16:creationId xmlns:a16="http://schemas.microsoft.com/office/drawing/2014/main" id="{2299D0A7-2B10-693D-1191-8583374201A8}"/>
                    </a:ext>
                  </a:extLst>
                </p:cNvPr>
                <p:cNvSpPr/>
                <p:nvPr/>
              </p:nvSpPr>
              <p:spPr>
                <a:xfrm rot="20495213" flipV="1">
                  <a:off x="2911887" y="5268669"/>
                  <a:ext cx="1426095" cy="452387"/>
                </a:xfrm>
                <a:prstGeom prst="curvedDownArrow">
                  <a:avLst/>
                </a:prstGeom>
                <a:solidFill>
                  <a:srgbClr val="0C5E8D"/>
                </a:solidFill>
                <a:ln>
                  <a:solidFill>
                    <a:srgbClr val="0C5E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6BAD842-D46A-02B0-18A4-53A89125BA92}"/>
                    </a:ext>
                  </a:extLst>
                </p:cNvPr>
                <p:cNvSpPr txBox="1"/>
                <p:nvPr/>
              </p:nvSpPr>
              <p:spPr>
                <a:xfrm>
                  <a:off x="-33847" y="4762132"/>
                  <a:ext cx="2869243" cy="1400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fr-FR" b="1" dirty="0" err="1">
                      <a:solidFill>
                        <a:srgbClr val="00B050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Thick</a:t>
                  </a:r>
                  <a:r>
                    <a:rPr lang="fr-FR" b="1" dirty="0">
                      <a:solidFill>
                        <a:srgbClr val="00B050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 </a:t>
                  </a:r>
                  <a:r>
                    <a:rPr lang="fr-FR" b="1" dirty="0" err="1">
                      <a:solidFill>
                        <a:srgbClr val="00B050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fiber</a:t>
                  </a:r>
                  <a:endParaRPr lang="fr-FR" b="1" dirty="0">
                    <a:solidFill>
                      <a:srgbClr val="00B050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  <a:p>
                  <a:pPr algn="r">
                    <a:lnSpc>
                      <a:spcPct val="150000"/>
                    </a:lnSpc>
                  </a:pPr>
                  <a:r>
                    <a:rPr lang="en-GB" b="1" dirty="0">
                      <a:solidFill>
                        <a:srgbClr val="00B050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High Porosity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GB" b="1" dirty="0">
                      <a:solidFill>
                        <a:srgbClr val="C00000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 Low Compression ratio</a:t>
                  </a:r>
                </a:p>
              </p:txBody>
            </p:sp>
          </p:grpSp>
        </p:grpSp>
      </p:grpSp>
      <p:pic>
        <p:nvPicPr>
          <p:cNvPr id="117" name="Picture 116" descr="A picture containing light&#10;&#10;Description automatically generated">
            <a:extLst>
              <a:ext uri="{FF2B5EF4-FFF2-40B4-BE49-F238E27FC236}">
                <a16:creationId xmlns:a16="http://schemas.microsoft.com/office/drawing/2014/main" id="{F04BCB5B-BC2D-D69E-90E5-544458C2F9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6746" r="11458"/>
          <a:stretch/>
        </p:blipFill>
        <p:spPr>
          <a:xfrm>
            <a:off x="1421514" y="1286306"/>
            <a:ext cx="1691498" cy="1441036"/>
          </a:xfrm>
          <a:prstGeom prst="rect">
            <a:avLst/>
          </a:prstGeom>
        </p:spPr>
      </p:pic>
      <p:pic>
        <p:nvPicPr>
          <p:cNvPr id="119" name="Picture 118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E7E498C-F86B-3EF8-38A6-50E8AC0F73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8108" r="11615"/>
          <a:stretch/>
        </p:blipFill>
        <p:spPr>
          <a:xfrm>
            <a:off x="9229889" y="1289798"/>
            <a:ext cx="1679957" cy="1434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3057E1C-8B0A-EE97-DE48-4F10BD01F9C4}"/>
                  </a:ext>
                </a:extLst>
              </p:cNvPr>
              <p:cNvSpPr txBox="1"/>
              <p:nvPr/>
            </p:nvSpPr>
            <p:spPr>
              <a:xfrm>
                <a:off x="1776178" y="5465694"/>
                <a:ext cx="8639644" cy="552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Optimisation function : </a:t>
                </a:r>
                <a14:m>
                  <m:oMath xmlns:m="http://schemas.openxmlformats.org/officeDocument/2006/math"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𝐦𝐢𝐧</m:t>
                    </m:r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𝑺𝑺𝑨</m:t>
                            </m:r>
                          </m:e>
                        </m:d>
                      </m:e>
                      <m:sup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d>
                      <m:d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𝑷𝑹𝑽</m:t>
                            </m:r>
                          </m:sub>
                        </m:sSub>
                      </m:e>
                    </m:d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d>
                      <m:d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b="1" dirty="0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3057E1C-8B0A-EE97-DE48-4F10BD01F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178" y="5465694"/>
                <a:ext cx="8639644" cy="552972"/>
              </a:xfrm>
              <a:prstGeom prst="rect">
                <a:avLst/>
              </a:prstGeom>
              <a:blipFill>
                <a:blip r:embed="rId1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B8DA3A21-1011-3771-DE65-5D6A527946C2}"/>
              </a:ext>
            </a:extLst>
          </p:cNvPr>
          <p:cNvSpPr/>
          <p:nvPr/>
        </p:nvSpPr>
        <p:spPr>
          <a:xfrm>
            <a:off x="9141756" y="2749524"/>
            <a:ext cx="2629118" cy="1261599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A40D19E-766C-E17E-28D2-45D1D0C15200}"/>
              </a:ext>
            </a:extLst>
          </p:cNvPr>
          <p:cNvSpPr/>
          <p:nvPr/>
        </p:nvSpPr>
        <p:spPr>
          <a:xfrm>
            <a:off x="442256" y="2749525"/>
            <a:ext cx="2629118" cy="626100"/>
          </a:xfrm>
          <a:prstGeom prst="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17F807-E929-9C6D-30C4-ACB6A227597D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2754EE-2618-9895-2F8F-25175CA66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3" name="Picture 6" descr="Université de Picardie — Wikipédia">
              <a:extLst>
                <a:ext uri="{FF2B5EF4-FFF2-40B4-BE49-F238E27FC236}">
                  <a16:creationId xmlns:a16="http://schemas.microsoft.com/office/drawing/2014/main" id="{4E196CBB-8CCA-7A93-F14E-04E45FF2D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972718-984D-3868-7413-DEC8F27D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5" name="Grafik 1">
              <a:extLst>
                <a:ext uri="{FF2B5EF4-FFF2-40B4-BE49-F238E27FC236}">
                  <a16:creationId xmlns:a16="http://schemas.microsoft.com/office/drawing/2014/main" id="{A9AB21B6-434B-4584-0D92-35EAB47B3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1A96A7-717F-2706-D080-F95D3C004602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DC72FC4-01CD-D502-C38A-AD1EE520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C65C9C-E5A4-3E33-981F-C5CD74ADB07B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3459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Optimization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workflow and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parameter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sets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aphicFrame>
        <p:nvGraphicFramePr>
          <p:cNvPr id="40" name="Table 8">
            <a:extLst>
              <a:ext uri="{FF2B5EF4-FFF2-40B4-BE49-F238E27FC236}">
                <a16:creationId xmlns:a16="http://schemas.microsoft.com/office/drawing/2014/main" id="{531F7AA4-60E2-5B98-B024-433C1431C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306241"/>
              </p:ext>
            </p:extLst>
          </p:nvPr>
        </p:nvGraphicFramePr>
        <p:xfrm>
          <a:off x="7003095" y="1231058"/>
          <a:ext cx="4700201" cy="4088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12516">
                  <a:extLst>
                    <a:ext uri="{9D8B030D-6E8A-4147-A177-3AD203B41FA5}">
                      <a16:colId xmlns:a16="http://schemas.microsoft.com/office/drawing/2014/main" val="2234609181"/>
                    </a:ext>
                  </a:extLst>
                </a:gridCol>
                <a:gridCol w="1053829">
                  <a:extLst>
                    <a:ext uri="{9D8B030D-6E8A-4147-A177-3AD203B41FA5}">
                      <a16:colId xmlns:a16="http://schemas.microsoft.com/office/drawing/2014/main" val="4219651930"/>
                    </a:ext>
                  </a:extLst>
                </a:gridCol>
                <a:gridCol w="933856">
                  <a:extLst>
                    <a:ext uri="{9D8B030D-6E8A-4147-A177-3AD203B41FA5}">
                      <a16:colId xmlns:a16="http://schemas.microsoft.com/office/drawing/2014/main" val="1073893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E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Min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E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Max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E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02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Fiber</a:t>
                      </a: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diameter (</a:t>
                      </a: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µm</a:t>
                      </a: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4.70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22.3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23249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Density (g/cm</a:t>
                      </a:r>
                      <a:r>
                        <a:rPr lang="en-GB" baseline="30000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3</a:t>
                      </a: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0.08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0.15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0839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Fiber</a:t>
                      </a: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orientation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9.0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52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Amount of through-plane </a:t>
                      </a:r>
                      <a:r>
                        <a:rPr lang="en-GB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fiber</a:t>
                      </a: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0.5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42557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Compression ratio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40.0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192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Respective </a:t>
                      </a:r>
                      <a:r>
                        <a:rPr lang="fr-FR" dirty="0" err="1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Porosity</a:t>
                      </a:r>
                      <a:endPara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0.89</a:t>
                      </a:r>
                      <a:endPara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0.94</a:t>
                      </a:r>
                      <a:endPara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6526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Apparent SSA (m</a:t>
                      </a:r>
                      <a:r>
                        <a:rPr lang="fr-FR" baseline="30000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2</a:t>
                      </a: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/m</a:t>
                      </a:r>
                      <a:r>
                        <a:rPr lang="fr-FR" baseline="30000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3</a:t>
                      </a: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)</a:t>
                      </a:r>
                      <a:endPara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10000</a:t>
                      </a:r>
                      <a:endPara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77000</a:t>
                      </a:r>
                      <a:endParaRPr lang="en-GB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581524"/>
                  </a:ext>
                </a:extLst>
              </a:tr>
            </a:tbl>
          </a:graphicData>
        </a:graphic>
      </p:graphicFrame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3693B9EA-5C5A-CE7D-DA47-C5E937455B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0" y="1239657"/>
            <a:ext cx="6534660" cy="4378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8539A6-1A4A-7E07-1BA0-878A50273F7F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6C5B1B-A1C6-2E46-80CB-BF1A8D60C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4" name="Picture 6" descr="Université de Picardie — Wikipédia">
              <a:extLst>
                <a:ext uri="{FF2B5EF4-FFF2-40B4-BE49-F238E27FC236}">
                  <a16:creationId xmlns:a16="http://schemas.microsoft.com/office/drawing/2014/main" id="{109F746C-871E-813B-06A1-91C9A8B35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3E3514-0FEB-65BF-B984-0FB20A3C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6" name="Grafik 1">
              <a:extLst>
                <a:ext uri="{FF2B5EF4-FFF2-40B4-BE49-F238E27FC236}">
                  <a16:creationId xmlns:a16="http://schemas.microsoft.com/office/drawing/2014/main" id="{53122E47-2F83-BD92-3C9A-19ABADF3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D6CF50-0FB8-E9FC-7875-32D7EBA3DE86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8" name="Picture 1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A8BE57A-4FEF-6B93-F097-DC585D2E8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A2C402F-D44E-DCF7-D431-35C960DE529B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26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1936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Optimization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Results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6B0BEA-EC33-59FD-3BBD-4C7F4DB2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040" y="898690"/>
            <a:ext cx="11303595" cy="3785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F5F46-8C45-47B1-8D93-D9B35FD586C1}"/>
              </a:ext>
            </a:extLst>
          </p:cNvPr>
          <p:cNvSpPr txBox="1"/>
          <p:nvPr/>
        </p:nvSpPr>
        <p:spPr>
          <a:xfrm>
            <a:off x="496369" y="4833344"/>
            <a:ext cx="11255266" cy="1077218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correlation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between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each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two</a:t>
            </a:r>
            <a:r>
              <a:rPr lang="zh-CN" alt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properties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is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captured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 point on the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upper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right corner has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better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C</a:t>
            </a:r>
            <a:r>
              <a:rPr lang="fr-FR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 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value.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optimal case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demonstrates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better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permeability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with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similar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SSA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compared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to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reference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cases.  </a:t>
            </a:r>
            <a:r>
              <a:rPr lang="fr-FR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2444E3-91E7-1B4F-9B58-9BD870A59B83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FB50E3-9E8C-675D-DEE1-32B03E085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5" name="Picture 6" descr="Université de Picardie — Wikipédia">
              <a:extLst>
                <a:ext uri="{FF2B5EF4-FFF2-40B4-BE49-F238E27FC236}">
                  <a16:creationId xmlns:a16="http://schemas.microsoft.com/office/drawing/2014/main" id="{F246137E-9CF3-270F-EEE2-ED4657F51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FD729B-484D-49C5-15D0-36A08EF0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7" name="Grafik 1">
              <a:extLst>
                <a:ext uri="{FF2B5EF4-FFF2-40B4-BE49-F238E27FC236}">
                  <a16:creationId xmlns:a16="http://schemas.microsoft.com/office/drawing/2014/main" id="{085B9087-D422-9DE0-EA46-E8C8873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0B27DA-11EA-D8EC-DACC-04A7E031071D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44AE6DC-F181-DA96-CA52-4BED9F33F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8ABE4D3-94F1-C022-C19B-F350807A39E0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27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160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Optimal Case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3D870F-CFFB-EEC4-962C-F12EF47A7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6" y="881819"/>
            <a:ext cx="7709343" cy="3268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911B530A-CE68-17BD-9296-5211B9996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08398"/>
              </p:ext>
            </p:extLst>
          </p:nvPr>
        </p:nvGraphicFramePr>
        <p:xfrm>
          <a:off x="8030266" y="956576"/>
          <a:ext cx="3766345" cy="3152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12516">
                  <a:extLst>
                    <a:ext uri="{9D8B030D-6E8A-4147-A177-3AD203B41FA5}">
                      <a16:colId xmlns:a16="http://schemas.microsoft.com/office/drawing/2014/main" val="2234609181"/>
                    </a:ext>
                  </a:extLst>
                </a:gridCol>
                <a:gridCol w="1053829">
                  <a:extLst>
                    <a:ext uri="{9D8B030D-6E8A-4147-A177-3AD203B41FA5}">
                      <a16:colId xmlns:a16="http://schemas.microsoft.com/office/drawing/2014/main" val="4219651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E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Min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E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02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 err="1"/>
                        <a:t>Fiber</a:t>
                      </a:r>
                      <a:r>
                        <a:rPr lang="en-GB" dirty="0"/>
                        <a:t> diameter (</a:t>
                      </a:r>
                      <a:r>
                        <a:rPr lang="fr-FR" dirty="0"/>
                        <a:t>µm</a:t>
                      </a:r>
                      <a:r>
                        <a:rPr lang="en-GB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/>
                        <a:t>22.3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23249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/>
                        <a:t>Area density (g/cm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/>
                        <a:t>0.08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0839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 err="1"/>
                        <a:t>Fiber</a:t>
                      </a:r>
                      <a:r>
                        <a:rPr lang="en-GB" dirty="0"/>
                        <a:t> orientation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fr-FR" dirty="0"/>
                        <a:t>8.55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52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/>
                        <a:t>Amount of through-plane </a:t>
                      </a:r>
                      <a:r>
                        <a:rPr lang="en-GB" dirty="0" err="1"/>
                        <a:t>fiber</a:t>
                      </a:r>
                      <a:r>
                        <a:rPr lang="en-GB" dirty="0"/>
                        <a:t>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2</a:t>
                      </a:r>
                      <a:r>
                        <a:rPr lang="en-GB" dirty="0"/>
                        <a:t>.30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42557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/>
                        <a:t>Compression ratio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dirty="0"/>
                        <a:t>32.6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192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F237731-86CE-EB59-D003-6CBCF8FA9BD1}"/>
              </a:ext>
            </a:extLst>
          </p:cNvPr>
          <p:cNvSpPr txBox="1"/>
          <p:nvPr/>
        </p:nvSpPr>
        <p:spPr>
          <a:xfrm>
            <a:off x="468778" y="4512684"/>
            <a:ext cx="11258064" cy="1354217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Alignment is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favored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for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fiber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orientation apart from the through-plane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fibers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  <a:endParaRPr lang="en-GB" dirty="0">
              <a:solidFill>
                <a:srgbClr val="00B05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Bulk </a:t>
            </a:r>
            <a:r>
              <a:rPr lang="en-GB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p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orosity at 0.90 after compression.</a:t>
            </a:r>
            <a:endParaRPr lang="en-GB" dirty="0">
              <a:solidFill>
                <a:srgbClr val="00B05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Thick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fibers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 with high compression ratio lead to heterogeneous porosity distribution across the compression direction, and facilitate the mass transport.</a:t>
            </a:r>
            <a:endParaRPr lang="en-GB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EA5F0F-A7F4-25CF-1DC9-FB78A421FEA3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8C1768-9348-4E6C-2B05-C379FF86B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6" name="Picture 6" descr="Université de Picardie — Wikipédia">
              <a:extLst>
                <a:ext uri="{FF2B5EF4-FFF2-40B4-BE49-F238E27FC236}">
                  <a16:creationId xmlns:a16="http://schemas.microsoft.com/office/drawing/2014/main" id="{7764FF1A-9682-09EA-2AAB-9CEEAC513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428A802-9EA8-4CB7-69A7-7176D6040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8" name="Grafik 1">
              <a:extLst>
                <a:ext uri="{FF2B5EF4-FFF2-40B4-BE49-F238E27FC236}">
                  <a16:creationId xmlns:a16="http://schemas.microsoft.com/office/drawing/2014/main" id="{27F77137-62D0-71DD-70C3-14582F28C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EDC719-FDC2-1CC5-30DE-EFFA8937CDD2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20" name="Picture 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AD54005-A48F-5D62-3457-C5A5D768B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7FDA5F5-E080-4A30-1DD8-AC6BF6C489E9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28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2236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Reconstructed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Optimal Case and Pore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Analysis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37731-86CE-EB59-D003-6CBCF8FA9BD1}"/>
              </a:ext>
            </a:extLst>
          </p:cNvPr>
          <p:cNvSpPr txBox="1"/>
          <p:nvPr/>
        </p:nvSpPr>
        <p:spPr>
          <a:xfrm>
            <a:off x="468778" y="4388224"/>
            <a:ext cx="8072487" cy="1431161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Compression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increases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the </a:t>
            </a:r>
            <a:r>
              <a:rPr lang="en-GB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amount of small pores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  <a:endParaRPr lang="en-GB" altLang="zh-C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porosity is generally decreased after the compression.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Porosity decreased more near to the compression plane 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PSD with a small part of large pores is in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favor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for a better cell design.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3F3F8-19AA-0E12-CB79-79805E0A9EF2}"/>
              </a:ext>
            </a:extLst>
          </p:cNvPr>
          <p:cNvSpPr txBox="1"/>
          <p:nvPr/>
        </p:nvSpPr>
        <p:spPr>
          <a:xfrm>
            <a:off x="482480" y="5781820"/>
            <a:ext cx="4670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Journal of Power Sources, Volume 447, 31 January 2020, 227249</a:t>
            </a:r>
            <a:endParaRPr lang="en-GB" sz="1100" b="1" i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106A31-4323-F0FB-245B-C54D51EFCC43}"/>
              </a:ext>
            </a:extLst>
          </p:cNvPr>
          <p:cNvGrpSpPr/>
          <p:nvPr/>
        </p:nvGrpSpPr>
        <p:grpSpPr>
          <a:xfrm>
            <a:off x="531929" y="993004"/>
            <a:ext cx="11128142" cy="3296801"/>
            <a:chOff x="470969" y="959984"/>
            <a:chExt cx="11128142" cy="3296801"/>
          </a:xfrm>
        </p:grpSpPr>
        <p:pic>
          <p:nvPicPr>
            <p:cNvPr id="34" name="Picture 33" descr="Chart, histogram&#10;&#10;Description automatically generated">
              <a:extLst>
                <a:ext uri="{FF2B5EF4-FFF2-40B4-BE49-F238E27FC236}">
                  <a16:creationId xmlns:a16="http://schemas.microsoft.com/office/drawing/2014/main" id="{A2B4C3F8-0DEF-5C47-1A9A-6CFF0EA3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69" y="1016785"/>
              <a:ext cx="3598899" cy="3240000"/>
            </a:xfrm>
            <a:prstGeom prst="rect">
              <a:avLst/>
            </a:prstGeom>
          </p:spPr>
        </p:pic>
        <p:pic>
          <p:nvPicPr>
            <p:cNvPr id="36" name="Picture 35" descr="Chart, histogram&#10;&#10;Description automatically generated">
              <a:extLst>
                <a:ext uri="{FF2B5EF4-FFF2-40B4-BE49-F238E27FC236}">
                  <a16:creationId xmlns:a16="http://schemas.microsoft.com/office/drawing/2014/main" id="{0509BBC0-5E78-EC37-CA69-0061D6C4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210" y="959984"/>
              <a:ext cx="3598901" cy="324000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56FF975-E885-271D-0617-6B6BBCAC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6610">
            <a:off x="9157591" y="4164630"/>
            <a:ext cx="2113605" cy="1877967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E1B1889A-D942-636F-6A94-32855FD9F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11" y="1045483"/>
            <a:ext cx="3595031" cy="3240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8BEEFF-9490-D15D-29ED-335E53A201B3}"/>
              </a:ext>
            </a:extLst>
          </p:cNvPr>
          <p:cNvCxnSpPr>
            <a:cxnSpLocks/>
          </p:cNvCxnSpPr>
          <p:nvPr/>
        </p:nvCxnSpPr>
        <p:spPr>
          <a:xfrm flipH="1" flipV="1">
            <a:off x="10303599" y="5426444"/>
            <a:ext cx="472022" cy="605776"/>
          </a:xfrm>
          <a:prstGeom prst="straightConnector1">
            <a:avLst/>
          </a:prstGeom>
          <a:ln w="41275">
            <a:solidFill>
              <a:srgbClr val="0C5E8D"/>
            </a:solidFill>
            <a:headEnd w="sm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E36F03-8BE7-905C-0393-68B3BA42D7AE}"/>
              </a:ext>
            </a:extLst>
          </p:cNvPr>
          <p:cNvSpPr txBox="1"/>
          <p:nvPr/>
        </p:nvSpPr>
        <p:spPr>
          <a:xfrm rot="19514940">
            <a:off x="10396701" y="5043485"/>
            <a:ext cx="180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Compression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AEE7E9-EEF8-B2DB-0AFE-B709FF4AB195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477CD8-6B3F-8FF4-FC52-8AFA4C04A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7" name="Picture 6" descr="Université de Picardie — Wikipédia">
              <a:extLst>
                <a:ext uri="{FF2B5EF4-FFF2-40B4-BE49-F238E27FC236}">
                  <a16:creationId xmlns:a16="http://schemas.microsoft.com/office/drawing/2014/main" id="{FB46CD16-F0F2-E415-9BA4-B16E628E5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D697D9-B590-8DF7-0786-A34F30959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20" name="Grafik 1">
              <a:extLst>
                <a:ext uri="{FF2B5EF4-FFF2-40B4-BE49-F238E27FC236}">
                  <a16:creationId xmlns:a16="http://schemas.microsoft.com/office/drawing/2014/main" id="{132BDC1C-4976-2F41-4400-E1D2DAA9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06D177-FB6A-6C37-AE5F-10628DBBECB2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22" name="Picture 2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B40C641-353E-0E60-BCF2-B8BD1403D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081166-6FC0-1A73-F15A-D5604BF144A3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29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77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>
            <a:extLst>
              <a:ext uri="{FF2B5EF4-FFF2-40B4-BE49-F238E27FC236}">
                <a16:creationId xmlns:a16="http://schemas.microsoft.com/office/drawing/2014/main" id="{C4959B58-4A1C-43C2-B46E-0B1E3EBFA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458" y="2105027"/>
            <a:ext cx="67871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18CAD8-ACF5-4508-8642-8306521EEA1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242C86-E735-4BA6-A395-0992663DB7D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3CD992A4-66CA-4FE5-AA02-874E0CBD6391}"/>
              </a:ext>
            </a:extLst>
          </p:cNvPr>
          <p:cNvSpPr/>
          <p:nvPr/>
        </p:nvSpPr>
        <p:spPr>
          <a:xfrm rot="5400000" flipH="1">
            <a:off x="118664" y="-301319"/>
            <a:ext cx="6875103" cy="7443535"/>
          </a:xfrm>
          <a:custGeom>
            <a:avLst/>
            <a:gdLst>
              <a:gd name="connsiteX0" fmla="*/ 0 w 6875103"/>
              <a:gd name="connsiteY0" fmla="*/ 2474987 h 7443535"/>
              <a:gd name="connsiteX1" fmla="*/ 0 w 6875103"/>
              <a:gd name="connsiteY1" fmla="*/ 7443535 h 7443535"/>
              <a:gd name="connsiteX2" fmla="*/ 6875103 w 6875103"/>
              <a:gd name="connsiteY2" fmla="*/ 7443534 h 7443535"/>
              <a:gd name="connsiteX3" fmla="*/ 6875103 w 6875103"/>
              <a:gd name="connsiteY3" fmla="*/ 0 h 744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5103" h="7443535">
                <a:moveTo>
                  <a:pt x="0" y="2474987"/>
                </a:moveTo>
                <a:lnTo>
                  <a:pt x="0" y="7443535"/>
                </a:lnTo>
                <a:lnTo>
                  <a:pt x="6875103" y="7443534"/>
                </a:lnTo>
                <a:lnTo>
                  <a:pt x="6875103" y="0"/>
                </a:lnTo>
                <a:close/>
              </a:path>
            </a:pathLst>
          </a:cu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242573-A381-4B57-B35E-6BBC6A2D8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9"/>
          <a:stretch/>
        </p:blipFill>
        <p:spPr>
          <a:xfrm>
            <a:off x="293075" y="263769"/>
            <a:ext cx="11605847" cy="63425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6BFA55-A628-499E-80AA-2BFF594F8735}"/>
              </a:ext>
            </a:extLst>
          </p:cNvPr>
          <p:cNvSpPr/>
          <p:nvPr/>
        </p:nvSpPr>
        <p:spPr>
          <a:xfrm>
            <a:off x="5194570" y="6245157"/>
            <a:ext cx="6410528" cy="303354"/>
          </a:xfrm>
          <a:prstGeom prst="rect">
            <a:avLst/>
          </a:pr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23E2D3F-F866-4464-AE5E-6E12672E8E51}"/>
              </a:ext>
            </a:extLst>
          </p:cNvPr>
          <p:cNvSpPr/>
          <p:nvPr/>
        </p:nvSpPr>
        <p:spPr>
          <a:xfrm>
            <a:off x="745787" y="3952418"/>
            <a:ext cx="4108315" cy="2596093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00EF8D76-1887-45E4-9049-3F6515D95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7" y="3943317"/>
            <a:ext cx="3478157" cy="2026111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DF9AA825-EE1E-4041-80BE-3A2225313A64}"/>
              </a:ext>
            </a:extLst>
          </p:cNvPr>
          <p:cNvSpPr txBox="1"/>
          <p:nvPr/>
        </p:nvSpPr>
        <p:spPr>
          <a:xfrm>
            <a:off x="5147178" y="5673159"/>
            <a:ext cx="667534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000" i="1" dirty="0">
                <a:solidFill>
                  <a:srgbClr val="0C5E8D"/>
                </a:solidFill>
              </a:rPr>
              <a:t>[Ref] </a:t>
            </a:r>
            <a:r>
              <a:rPr lang="de-DE" sz="1000" i="1" dirty="0">
                <a:solidFill>
                  <a:srgbClr val="0C5E8D"/>
                </a:solidFill>
              </a:rPr>
              <a:t>J. </a:t>
            </a:r>
            <a:r>
              <a:rPr lang="de-DE" sz="1000" i="1" dirty="0" err="1">
                <a:solidFill>
                  <a:srgbClr val="0C5E8D"/>
                </a:solidFill>
              </a:rPr>
              <a:t>Winsberg</a:t>
            </a:r>
            <a:r>
              <a:rPr lang="de-DE" sz="1000" i="1" dirty="0">
                <a:solidFill>
                  <a:srgbClr val="0C5E8D"/>
                </a:solidFill>
              </a:rPr>
              <a:t>, T. Hagemann, T. </a:t>
            </a:r>
            <a:r>
              <a:rPr lang="de-DE" sz="1000" i="1" dirty="0" err="1">
                <a:solidFill>
                  <a:srgbClr val="0C5E8D"/>
                </a:solidFill>
              </a:rPr>
              <a:t>Janoschka</a:t>
            </a:r>
            <a:r>
              <a:rPr lang="de-DE" sz="1000" i="1" dirty="0">
                <a:solidFill>
                  <a:srgbClr val="0C5E8D"/>
                </a:solidFill>
              </a:rPr>
              <a:t>, M. D. Hager, U. S. Schubert, </a:t>
            </a:r>
            <a:r>
              <a:rPr lang="de-DE" sz="1000" i="1" dirty="0" err="1">
                <a:solidFill>
                  <a:srgbClr val="0C5E8D"/>
                </a:solidFill>
              </a:rPr>
              <a:t>Angew</a:t>
            </a:r>
            <a:r>
              <a:rPr lang="de-DE" sz="1000" i="1" dirty="0">
                <a:solidFill>
                  <a:srgbClr val="0C5E8D"/>
                </a:solidFill>
              </a:rPr>
              <a:t>. Chem. Int. Ed. 2017, 56, 686.</a:t>
            </a:r>
            <a:endParaRPr lang="fr-FR" sz="1000" i="1" dirty="0">
              <a:solidFill>
                <a:srgbClr val="0C5E8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66E6BD-390B-EDA2-6044-CA8D0DD9748C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11A91C-D257-1E54-D1DC-AE7E9A9D7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5" name="Picture 6" descr="Université de Picardie — Wikipédia">
              <a:extLst>
                <a:ext uri="{FF2B5EF4-FFF2-40B4-BE49-F238E27FC236}">
                  <a16:creationId xmlns:a16="http://schemas.microsoft.com/office/drawing/2014/main" id="{21972AC0-DFA2-93CA-7EB2-B11A884E7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CB9D7E-7195-D9FC-CBD0-9287714D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7" name="Grafik 1">
              <a:extLst>
                <a:ext uri="{FF2B5EF4-FFF2-40B4-BE49-F238E27FC236}">
                  <a16:creationId xmlns:a16="http://schemas.microsoft.com/office/drawing/2014/main" id="{72EA4B2E-7F09-53E4-F9EF-C81277B2C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E9C19F-D0F0-B9CA-201F-A7A6FC8C25FB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A722646-7063-8590-7029-E486BEB35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3B2E65-E2C4-6545-DD32-584D3413B94F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84697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Electrochemical behaviour comparison – homogeneous model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DCF5EF-471B-27C1-BDA4-0E656DC3FEA6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C083F5-2331-C13B-BE90-858743C92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7" name="Picture 6" descr="Université de Picardie — Wikipédia">
              <a:extLst>
                <a:ext uri="{FF2B5EF4-FFF2-40B4-BE49-F238E27FC236}">
                  <a16:creationId xmlns:a16="http://schemas.microsoft.com/office/drawing/2014/main" id="{0D9B2DDB-EC9B-0182-2F53-189CF576B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AA8FC0-8F8D-83B0-E6E5-763400092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9" name="Grafik 1">
              <a:extLst>
                <a:ext uri="{FF2B5EF4-FFF2-40B4-BE49-F238E27FC236}">
                  <a16:creationId xmlns:a16="http://schemas.microsoft.com/office/drawing/2014/main" id="{88FBFCDE-E1D7-1075-F4CA-79F6C7B2A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E63C67-5A9E-E3CF-6BAF-541750431C60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21" name="Picture 2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DA43656-9CB8-B280-62FA-5E36CEE02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02E1D0-DB07-E8F4-9853-DFBFEA8F618C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C18F0B-8845-28BE-3CC4-F2408A21DC43}"/>
              </a:ext>
            </a:extLst>
          </p:cNvPr>
          <p:cNvSpPr txBox="1"/>
          <p:nvPr/>
        </p:nvSpPr>
        <p:spPr>
          <a:xfrm>
            <a:off x="468778" y="4512684"/>
            <a:ext cx="11258064" cy="1354217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optimal case batter performed in both charge and discharge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The optimal case demonstrated a higher reversible capacity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Wingdings" panose="05000000000000000000" pitchFamily="2" charset="2"/>
              </a:rPr>
              <a:t>The high SSA case has low over potential at the beginning, but the optimal case over performed by the end of charge and discharge</a:t>
            </a:r>
          </a:p>
        </p:txBody>
      </p:sp>
      <p:pic>
        <p:nvPicPr>
          <p:cNvPr id="25" name="Picture 24" descr="A collage of different colored graphs&#10;&#10;Description automatically generated">
            <a:extLst>
              <a:ext uri="{FF2B5EF4-FFF2-40B4-BE49-F238E27FC236}">
                <a16:creationId xmlns:a16="http://schemas.microsoft.com/office/drawing/2014/main" id="{AC88BCEE-C78A-1026-1DD0-A39AD62AE0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64"/>
          <a:stretch/>
        </p:blipFill>
        <p:spPr>
          <a:xfrm>
            <a:off x="1523460" y="1040962"/>
            <a:ext cx="9144120" cy="34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413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90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Conclusion &amp; Perspective – Section 2 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7" name="Picture 6" descr="A picture containing text, tool">
            <a:extLst>
              <a:ext uri="{FF2B5EF4-FFF2-40B4-BE49-F238E27FC236}">
                <a16:creationId xmlns:a16="http://schemas.microsoft.com/office/drawing/2014/main" id="{185AF05F-90F4-03F8-A20C-F00404E80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6" r="16610"/>
          <a:stretch/>
        </p:blipFill>
        <p:spPr>
          <a:xfrm>
            <a:off x="4159997" y="992396"/>
            <a:ext cx="3871045" cy="3056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D2559-A3E3-ECAE-1BCA-A61A7213BA6A}"/>
              </a:ext>
            </a:extLst>
          </p:cNvPr>
          <p:cNvSpPr txBox="1"/>
          <p:nvPr/>
        </p:nvSpPr>
        <p:spPr>
          <a:xfrm>
            <a:off x="1396439" y="4388224"/>
            <a:ext cx="9399122" cy="1431161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Propose a computational workflow for felt electrode microstructure optimization.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240 parameter sets are analyzed by Bayesian Optimizer.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predicted optimal case combines thick fiber with high compression ratio.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Heterogeneity of pore size distribution facilitates mass transport.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3B0A3C-C559-2052-59E7-EE0FE2971982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CAC699-9BA0-F7D6-47DD-194F8E92B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35" name="Picture 6" descr="Université de Picardie — Wikipédia">
              <a:extLst>
                <a:ext uri="{FF2B5EF4-FFF2-40B4-BE49-F238E27FC236}">
                  <a16:creationId xmlns:a16="http://schemas.microsoft.com/office/drawing/2014/main" id="{DDE3D628-A77C-1652-A4F4-E25B755EC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3DF6E9-ED1E-4AB6-B214-33DE1E90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37" name="Grafik 1">
              <a:extLst>
                <a:ext uri="{FF2B5EF4-FFF2-40B4-BE49-F238E27FC236}">
                  <a16:creationId xmlns:a16="http://schemas.microsoft.com/office/drawing/2014/main" id="{64A548E4-34DB-E152-9283-E2D588AC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BD07D9-A194-7FA2-A91A-189051BF78E3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40" name="Picture 3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842CEE8-0792-BF55-A525-95F01F9B6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B491BC1-EB4B-651D-0AF7-1755AC896293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473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7A95FDD8-2293-4F41-A4C4-F21EEC6B394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CD6DCF-2393-432B-8338-63289F88AFDC}"/>
              </a:ext>
            </a:extLst>
          </p:cNvPr>
          <p:cNvSpPr/>
          <p:nvPr/>
        </p:nvSpPr>
        <p:spPr>
          <a:xfrm>
            <a:off x="139700" y="136768"/>
            <a:ext cx="11931467" cy="6594231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A6775-4C8F-4C19-90C5-B078175B44D8}"/>
              </a:ext>
            </a:extLst>
          </p:cNvPr>
          <p:cNvSpPr/>
          <p:nvPr/>
        </p:nvSpPr>
        <p:spPr>
          <a:xfrm>
            <a:off x="293077" y="27370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055B3-A249-4EE7-AF6E-E82A813AFE3D}"/>
              </a:ext>
            </a:extLst>
          </p:cNvPr>
          <p:cNvSpPr txBox="1"/>
          <p:nvPr/>
        </p:nvSpPr>
        <p:spPr>
          <a:xfrm>
            <a:off x="496369" y="392438"/>
            <a:ext cx="58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-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RFB Research team in LRCS - CNRS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3C4925-FAC5-449F-86AB-69F94EF4EF4B}"/>
              </a:ext>
            </a:extLst>
          </p:cNvPr>
          <p:cNvGrpSpPr/>
          <p:nvPr/>
        </p:nvGrpSpPr>
        <p:grpSpPr>
          <a:xfrm>
            <a:off x="6190344" y="773408"/>
            <a:ext cx="4675913" cy="871713"/>
            <a:chOff x="5742669" y="1167108"/>
            <a:chExt cx="4675913" cy="87171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EA27C97-FFED-4DC9-9400-A8D16389E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2669" y="1328875"/>
              <a:ext cx="720000" cy="70994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CED9D41-A5BE-4388-AB32-443E55E6DE7F}"/>
                </a:ext>
              </a:extLst>
            </p:cNvPr>
            <p:cNvSpPr txBox="1"/>
            <p:nvPr/>
          </p:nvSpPr>
          <p:spPr>
            <a:xfrm>
              <a:off x="6626338" y="1167108"/>
              <a:ext cx="3792244" cy="87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u="sng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hlinkClick r:id="rId3"/>
                </a:rPr>
                <a:t>jia.yu@u-picardie.fr</a:t>
              </a:r>
              <a:endParaRPr lang="fr-FR" u="sng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fr-FR" u="sng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hlinkClick r:id="rId3"/>
                </a:rPr>
                <a:t>alejandro.franco@u-picardie.fr</a:t>
              </a:r>
              <a:endParaRPr lang="fr-FR" u="sng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1ACBBB-335A-4C0D-AD1F-9BEDEF2855F5}"/>
              </a:ext>
            </a:extLst>
          </p:cNvPr>
          <p:cNvGrpSpPr/>
          <p:nvPr/>
        </p:nvGrpSpPr>
        <p:grpSpPr>
          <a:xfrm>
            <a:off x="6190344" y="3540175"/>
            <a:ext cx="4675913" cy="871713"/>
            <a:chOff x="5742669" y="3554624"/>
            <a:chExt cx="4675913" cy="87171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61D15C4-EB9C-4D46-9F8B-960EB5E2B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669" y="3716391"/>
              <a:ext cx="713248" cy="709946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0BBEAA-3EB0-4219-A21F-206D4E38BA0E}"/>
                </a:ext>
              </a:extLst>
            </p:cNvPr>
            <p:cNvSpPr txBox="1"/>
            <p:nvPr/>
          </p:nvSpPr>
          <p:spPr>
            <a:xfrm>
              <a:off x="6626338" y="3554624"/>
              <a:ext cx="3792244" cy="87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u="sng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@</a:t>
              </a:r>
              <a:r>
                <a:rPr lang="fr-FR" u="sng" dirty="0" err="1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Jmmmm_YJ</a:t>
              </a:r>
              <a:endParaRPr lang="fr-FR" u="sng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fr-FR" u="sng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@</a:t>
              </a:r>
              <a:r>
                <a:rPr lang="fr-FR" u="sng" dirty="0" err="1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Prof_AA_Franco</a:t>
              </a:r>
              <a:endParaRPr lang="fr-FR" u="sng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452CF28-5223-4FB3-9D8B-5FDCF75D0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677" y="2232648"/>
            <a:ext cx="716667" cy="720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5ED2F03-8FBB-4174-AF20-0FB99CA50EE6}"/>
              </a:ext>
            </a:extLst>
          </p:cNvPr>
          <p:cNvSpPr txBox="1"/>
          <p:nvPr/>
        </p:nvSpPr>
        <p:spPr>
          <a:xfrm>
            <a:off x="7079402" y="2364541"/>
            <a:ext cx="4803662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u="sng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https://www.linkedin.com/in/jiayu940918/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8BD7AB-5C36-40FB-9366-4DC154736814}"/>
              </a:ext>
            </a:extLst>
          </p:cNvPr>
          <p:cNvGrpSpPr/>
          <p:nvPr/>
        </p:nvGrpSpPr>
        <p:grpSpPr>
          <a:xfrm>
            <a:off x="6184227" y="4999414"/>
            <a:ext cx="5698837" cy="709946"/>
            <a:chOff x="5736552" y="4819180"/>
            <a:chExt cx="5698837" cy="70994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6470E4-4AA8-414D-908E-74ADC48BE290}"/>
                </a:ext>
              </a:extLst>
            </p:cNvPr>
            <p:cNvSpPr txBox="1"/>
            <p:nvPr/>
          </p:nvSpPr>
          <p:spPr>
            <a:xfrm>
              <a:off x="6631727" y="4946046"/>
              <a:ext cx="4803662" cy="45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u="sng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https://www.sonar-redox.eu/en/About.html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88E9701-0878-4DA5-9859-DA8EA47F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6552" y="4819180"/>
              <a:ext cx="718895" cy="70994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374DCF-C534-7191-FD71-4E1B3486AB4F}"/>
              </a:ext>
            </a:extLst>
          </p:cNvPr>
          <p:cNvGrpSpPr/>
          <p:nvPr/>
        </p:nvGrpSpPr>
        <p:grpSpPr>
          <a:xfrm>
            <a:off x="4497093" y="3547838"/>
            <a:ext cx="1324800" cy="2222235"/>
            <a:chOff x="4497093" y="3547838"/>
            <a:chExt cx="1324800" cy="222223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78D569-D11D-4FEF-8E4B-B47828229512}"/>
                </a:ext>
              </a:extLst>
            </p:cNvPr>
            <p:cNvSpPr txBox="1"/>
            <p:nvPr/>
          </p:nvSpPr>
          <p:spPr>
            <a:xfrm>
              <a:off x="4502028" y="5308408"/>
              <a:ext cx="13149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Prof. Alejandro A. Franco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B92C20-F71F-44E4-B859-3CBB5BC5A746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7093" y="3547838"/>
              <a:ext cx="1324800" cy="1656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417F0-8AA7-25F9-273B-2C3BBBF47247}"/>
              </a:ext>
            </a:extLst>
          </p:cNvPr>
          <p:cNvGrpSpPr/>
          <p:nvPr/>
        </p:nvGrpSpPr>
        <p:grpSpPr>
          <a:xfrm>
            <a:off x="3039034" y="3554611"/>
            <a:ext cx="1585723" cy="2208009"/>
            <a:chOff x="3034998" y="3554611"/>
            <a:chExt cx="1585723" cy="220800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78AEB5B-A214-4D7C-93A5-BEDCF4DB3D0A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5459" y="3554611"/>
              <a:ext cx="1324800" cy="165600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5E8DABE-614A-4079-B01F-918DFFB36836}"/>
                </a:ext>
              </a:extLst>
            </p:cNvPr>
            <p:cNvSpPr txBox="1"/>
            <p:nvPr/>
          </p:nvSpPr>
          <p:spPr>
            <a:xfrm>
              <a:off x="3034998" y="5300955"/>
              <a:ext cx="1585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Prof. Emmanuel </a:t>
              </a:r>
              <a:r>
                <a:rPr lang="fr-FR" altLang="zh-CN" sz="1200" dirty="0" err="1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Baudrin</a:t>
              </a:r>
              <a:endParaRPr lang="en-GB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E7C915A-DF61-9E41-6A9E-8782AD9D092C}"/>
              </a:ext>
            </a:extLst>
          </p:cNvPr>
          <p:cNvGrpSpPr/>
          <p:nvPr/>
        </p:nvGrpSpPr>
        <p:grpSpPr>
          <a:xfrm>
            <a:off x="98761" y="2424159"/>
            <a:ext cx="2120122" cy="782968"/>
            <a:chOff x="98761" y="2423356"/>
            <a:chExt cx="2120122" cy="7837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217463-4FA8-4A47-A8C3-3C2E92BFCA2C}"/>
                </a:ext>
              </a:extLst>
            </p:cNvPr>
            <p:cNvSpPr txBox="1"/>
            <p:nvPr/>
          </p:nvSpPr>
          <p:spPr>
            <a:xfrm>
              <a:off x="98761" y="2930129"/>
              <a:ext cx="2120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Jia Yu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2D72F5-DF19-F60A-6163-71929BE8EE6D}"/>
                </a:ext>
              </a:extLst>
            </p:cNvPr>
            <p:cNvSpPr txBox="1"/>
            <p:nvPr/>
          </p:nvSpPr>
          <p:spPr>
            <a:xfrm>
              <a:off x="393718" y="2423356"/>
              <a:ext cx="15302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DEE5EA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rPr>
                <a:t>SCAN FOR MORE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ADE67B-1AC0-14A2-064B-5D1C0BDF4E5E}"/>
              </a:ext>
            </a:extLst>
          </p:cNvPr>
          <p:cNvGrpSpPr/>
          <p:nvPr/>
        </p:nvGrpSpPr>
        <p:grpSpPr>
          <a:xfrm>
            <a:off x="2751923" y="1102928"/>
            <a:ext cx="2120122" cy="2113726"/>
            <a:chOff x="2767798" y="1100765"/>
            <a:chExt cx="2120122" cy="210636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D316E96-9225-4C69-9C67-8C56B55B4A7B}"/>
                </a:ext>
              </a:extLst>
            </p:cNvPr>
            <p:cNvSpPr txBox="1"/>
            <p:nvPr/>
          </p:nvSpPr>
          <p:spPr>
            <a:xfrm>
              <a:off x="2767798" y="2930129"/>
              <a:ext cx="2120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Théo </a:t>
              </a:r>
              <a:r>
                <a:rPr lang="fr-FR" altLang="zh-CN" sz="1200" dirty="0" err="1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Lotenberg</a:t>
              </a:r>
              <a:endParaRPr lang="en-GB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D8DEE01-8329-8426-AE4A-41D78B72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65459" y="1100765"/>
              <a:ext cx="1324800" cy="1656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CBCFCD9-C38C-23C8-13C1-D8CFD77712AA}"/>
              </a:ext>
            </a:extLst>
          </p:cNvPr>
          <p:cNvGrpSpPr/>
          <p:nvPr/>
        </p:nvGrpSpPr>
        <p:grpSpPr>
          <a:xfrm>
            <a:off x="4080382" y="1102927"/>
            <a:ext cx="2120122" cy="2104201"/>
            <a:chOff x="4099432" y="1102927"/>
            <a:chExt cx="2120122" cy="210420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9CF72C-2D7E-4AA0-A141-F4928CA18114}"/>
                </a:ext>
              </a:extLst>
            </p:cNvPr>
            <p:cNvSpPr txBox="1"/>
            <p:nvPr/>
          </p:nvSpPr>
          <p:spPr>
            <a:xfrm>
              <a:off x="4099432" y="2930129"/>
              <a:ext cx="2120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Corentin Bellay</a:t>
              </a:r>
              <a:endParaRPr lang="en-GB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F85B7B-E01E-3FEC-2A95-814F1C439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7093" y="1102927"/>
              <a:ext cx="1324800" cy="165383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FFF09F7-DCCA-2790-7EC7-B0E0EE040F80}"/>
              </a:ext>
            </a:extLst>
          </p:cNvPr>
          <p:cNvGrpSpPr/>
          <p:nvPr/>
        </p:nvGrpSpPr>
        <p:grpSpPr>
          <a:xfrm>
            <a:off x="496369" y="3536090"/>
            <a:ext cx="1405731" cy="2222056"/>
            <a:chOff x="496369" y="3536090"/>
            <a:chExt cx="1405731" cy="22220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2B478F-D030-4F89-8934-C5AD3D8879A2}"/>
                </a:ext>
              </a:extLst>
            </p:cNvPr>
            <p:cNvSpPr txBox="1"/>
            <p:nvPr/>
          </p:nvSpPr>
          <p:spPr>
            <a:xfrm>
              <a:off x="496369" y="5296481"/>
              <a:ext cx="1405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Dr. Matthieu </a:t>
              </a:r>
              <a:r>
                <a:rPr lang="fr-FR" altLang="zh-CN" sz="1200" dirty="0" err="1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Becuwe</a:t>
              </a:r>
              <a:endParaRPr lang="en-GB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4B8D051-46E1-CD05-7C8E-CE9BDA26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835" y="3536090"/>
              <a:ext cx="1324800" cy="16560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B301E42-87B8-BFA1-DD88-7F465B25AD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0659" y="3547158"/>
            <a:ext cx="1324800" cy="1656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98E8CD3-AA6D-5A87-CB49-7C64A8F181D6}"/>
              </a:ext>
            </a:extLst>
          </p:cNvPr>
          <p:cNvSpPr txBox="1"/>
          <p:nvPr/>
        </p:nvSpPr>
        <p:spPr>
          <a:xfrm>
            <a:off x="1710197" y="5308407"/>
            <a:ext cx="158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Prof. Dominique</a:t>
            </a:r>
            <a:r>
              <a:rPr lang="zh-CN" altLang="fr-FR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Larcher</a:t>
            </a:r>
            <a:endParaRPr lang="en-GB" altLang="zh-CN" sz="1200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607133-3A3F-D569-1A99-1C25EC24A437}"/>
              </a:ext>
            </a:extLst>
          </p:cNvPr>
          <p:cNvGrpSpPr/>
          <p:nvPr/>
        </p:nvGrpSpPr>
        <p:grpSpPr>
          <a:xfrm>
            <a:off x="1420245" y="1102927"/>
            <a:ext cx="2120122" cy="2104201"/>
            <a:chOff x="1420245" y="1102927"/>
            <a:chExt cx="2120122" cy="21042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695768-E304-4967-B8CF-46AD1BDCCB37}"/>
                </a:ext>
              </a:extLst>
            </p:cNvPr>
            <p:cNvSpPr txBox="1"/>
            <p:nvPr/>
          </p:nvSpPr>
          <p:spPr>
            <a:xfrm>
              <a:off x="1420245" y="2930129"/>
              <a:ext cx="2120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200" dirty="0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Noura </a:t>
              </a:r>
              <a:r>
                <a:rPr lang="fr-FR" altLang="zh-CN" sz="1200" dirty="0" err="1">
                  <a:solidFill>
                    <a:srgbClr val="0C5E8D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Rahbani</a:t>
              </a:r>
              <a:endParaRPr lang="en-GB" altLang="zh-CN" sz="1200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CA7F8E-B077-86D8-7E9D-ECA3F6774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28056" y="1102927"/>
              <a:ext cx="1324800" cy="1656000"/>
            </a:xfrm>
            <a:prstGeom prst="rect">
              <a:avLst/>
            </a:prstGeom>
          </p:spPr>
        </p:pic>
      </p:grpSp>
      <p:pic>
        <p:nvPicPr>
          <p:cNvPr id="28" name="Picture 27" descr="A person with dark hair and ponytails&#10;&#10;Description automatically generated">
            <a:extLst>
              <a:ext uri="{FF2B5EF4-FFF2-40B4-BE49-F238E27FC236}">
                <a16:creationId xmlns:a16="http://schemas.microsoft.com/office/drawing/2014/main" id="{8DFB4E0C-E223-BD7E-4ABF-1F3A8A1F2D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5" y="1116838"/>
            <a:ext cx="1290991" cy="1633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A94529B-EBF7-B1BB-D173-0ED94979E125}"/>
              </a:ext>
            </a:extLst>
          </p:cNvPr>
          <p:cNvGrpSpPr/>
          <p:nvPr/>
        </p:nvGrpSpPr>
        <p:grpSpPr>
          <a:xfrm>
            <a:off x="478520" y="5920957"/>
            <a:ext cx="11333278" cy="665716"/>
            <a:chOff x="478520" y="5920957"/>
            <a:chExt cx="11333278" cy="6657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14FA52C-6651-E7CC-230F-61788F746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29" name="Picture 6" descr="Université de Picardie — Wikipédia">
              <a:extLst>
                <a:ext uri="{FF2B5EF4-FFF2-40B4-BE49-F238E27FC236}">
                  <a16:creationId xmlns:a16="http://schemas.microsoft.com/office/drawing/2014/main" id="{46559E24-969C-E5FD-4AB3-491903970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CC81AC4-3382-1827-D74C-0FAB91435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31" name="Grafik 1">
              <a:extLst>
                <a:ext uri="{FF2B5EF4-FFF2-40B4-BE49-F238E27FC236}">
                  <a16:creationId xmlns:a16="http://schemas.microsoft.com/office/drawing/2014/main" id="{B1168DBA-9EDD-2B31-86EE-57476B8E7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749101-DF9C-2896-78F9-A0F8992CE3B4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33" name="Picture 3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2E09FD8-5315-FA7E-888A-71772F481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AB374B0-E67E-A4DF-1705-831108D1D237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32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7534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12F4BC-FBB8-4D4A-B873-BC22213EE2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366DF1-855C-4B39-9622-C6A2C2867CFD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5D957C-C82C-4BB5-BD5D-0EF151C25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448053" y="409566"/>
            <a:ext cx="11295894" cy="60388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C3FD0A-D5FA-4172-B96C-042B875D9019}"/>
              </a:ext>
            </a:extLst>
          </p:cNvPr>
          <p:cNvSpPr/>
          <p:nvPr/>
        </p:nvSpPr>
        <p:spPr>
          <a:xfrm flipH="1">
            <a:off x="867383" y="1308179"/>
            <a:ext cx="10457234" cy="4241641"/>
          </a:xfrm>
          <a:prstGeom prst="rect">
            <a:avLst/>
          </a:prstGeom>
          <a:solidFill>
            <a:srgbClr val="DEE5EA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52F3D"/>
              </a:solidFill>
            </a:endParaRP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CA3E393B-1CD2-4180-B428-25971C6E3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" b="92994" l="3783" r="98684">
                        <a14:foregroundMark x1="31086" y1="58599" x2="31086" y2="58599"/>
                        <a14:foregroundMark x1="30592" y1="34713" x2="30592" y2="34713"/>
                        <a14:foregroundMark x1="30592" y1="37261" x2="30592" y2="37261"/>
                        <a14:foregroundMark x1="30592" y1="37261" x2="29934" y2="37261"/>
                        <a14:foregroundMark x1="29194" y1="37261" x2="21464" y2="39172"/>
                        <a14:foregroundMark x1="3783" y1="20382" x2="3783" y2="20382"/>
                        <a14:foregroundMark x1="12747" y1="73885" x2="12747" y2="73885"/>
                        <a14:foregroundMark x1="67023" y1="33758" x2="67023" y2="33758"/>
                        <a14:foregroundMark x1="85197" y1="41720" x2="85197" y2="41720"/>
                        <a14:foregroundMark x1="92516" y1="50637" x2="92516" y2="50637"/>
                        <a14:foregroundMark x1="94984" y1="72930" x2="94984" y2="72930"/>
                        <a14:foregroundMark x1="40954" y1="19427" x2="40954" y2="19427"/>
                        <a14:foregroundMark x1="27878" y1="6051" x2="27878" y2="6051"/>
                        <a14:foregroundMark x1="30099" y1="11465" x2="30099" y2="11465"/>
                        <a14:foregroundMark x1="22780" y1="86306" x2="22780" y2="86306"/>
                        <a14:foregroundMark x1="26727" y1="93312" x2="26727" y2="93312"/>
                        <a14:foregroundMark x1="18914" y1="21338" x2="18914" y2="21338"/>
                        <a14:foregroundMark x1="98684" y1="89809" x2="98684" y2="89809"/>
                        <a14:foregroundMark x1="23684" y1="10510" x2="23684" y2="10510"/>
                        <a14:foregroundMark x1="22122" y1="14013" x2="22122" y2="14013"/>
                        <a14:foregroundMark x1="35609" y1="24841" x2="35609" y2="24841"/>
                        <a14:foregroundMark x1="32648" y1="17834" x2="32648" y2="17834"/>
                        <a14:foregroundMark x1="18421" y1="75478" x2="18421" y2="75478"/>
                        <a14:foregroundMark x1="16859" y1="57643" x2="16859" y2="57643"/>
                        <a14:foregroundMark x1="16612" y1="34713" x2="16612" y2="34713"/>
                        <a14:foregroundMark x1="31086" y1="84395" x2="31086" y2="84395"/>
                        <a14:foregroundMark x1="33141" y1="78981" x2="33141" y2="78981"/>
                        <a14:foregroundMark x1="31743" y1="82484" x2="31743" y2="82484"/>
                        <a14:foregroundMark x1="29194" y1="87898" x2="29194" y2="87898"/>
                        <a14:foregroundMark x1="24424" y1="88854" x2="24424" y2="88854"/>
                        <a14:foregroundMark x1="20477" y1="80892" x2="20477" y2="80892"/>
                        <a14:foregroundMark x1="21464" y1="81847" x2="21464" y2="81847"/>
                        <a14:backgroundMark x1="25987" y1="65605" x2="25987" y2="65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55" y="3069733"/>
            <a:ext cx="1885057" cy="493183"/>
          </a:xfrm>
          <a:prstGeom prst="rect">
            <a:avLst/>
          </a:prstGeom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546EFDDC-3A75-428B-AE22-1824648FA721}"/>
              </a:ext>
            </a:extLst>
          </p:cNvPr>
          <p:cNvSpPr/>
          <p:nvPr/>
        </p:nvSpPr>
        <p:spPr>
          <a:xfrm>
            <a:off x="1042482" y="5016618"/>
            <a:ext cx="4264030" cy="628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r>
              <a:rPr lang="en-GB" sz="2400" spc="-1" dirty="0">
                <a:solidFill>
                  <a:srgbClr val="152F3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Thank you for your attention.</a:t>
            </a:r>
          </a:p>
          <a:p>
            <a:pPr algn="ctr"/>
            <a:endParaRPr lang="en-GB" sz="1200" spc="-1" dirty="0">
              <a:solidFill>
                <a:srgbClr val="152F3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859107-F4D4-4EF0-B8F9-CF32B44FD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1" b="21172"/>
          <a:stretch/>
        </p:blipFill>
        <p:spPr>
          <a:xfrm>
            <a:off x="7851270" y="4996646"/>
            <a:ext cx="1247390" cy="402808"/>
          </a:xfrm>
          <a:prstGeom prst="rect">
            <a:avLst/>
          </a:prstGeom>
        </p:spPr>
      </p:pic>
      <p:pic>
        <p:nvPicPr>
          <p:cNvPr id="20" name="Picture 6" descr="Université de Picardie — Wikipédia">
            <a:extLst>
              <a:ext uri="{FF2B5EF4-FFF2-40B4-BE49-F238E27FC236}">
                <a16:creationId xmlns:a16="http://schemas.microsoft.com/office/drawing/2014/main" id="{9C11D974-D190-475A-AEAA-21D680FD0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76" y="4960272"/>
            <a:ext cx="431083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4D9A-BDAB-4C27-A88E-300542646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000" r="95500">
                        <a14:foregroundMark x1="56000" y1="50500" x2="56000" y2="50500"/>
                        <a14:foregroundMark x1="53500" y1="35500" x2="53500" y2="35500"/>
                        <a14:foregroundMark x1="65500" y1="28500" x2="68000" y2="30000"/>
                        <a14:foregroundMark x1="40000" y1="26500" x2="38000" y2="30500"/>
                        <a14:foregroundMark x1="26000" y1="28000" x2="26500" y2="30000"/>
                        <a14:foregroundMark x1="15500" y1="40500" x2="17500" y2="43500"/>
                        <a14:foregroundMark x1="42500" y1="49500" x2="67500" y2="53000"/>
                        <a14:foregroundMark x1="67500" y1="53000" x2="73000" y2="51500"/>
                        <a14:foregroundMark x1="95500" y1="70000" x2="95500" y2="70000"/>
                        <a14:foregroundMark x1="6000" y1="31000" x2="6000" y2="31000"/>
                        <a14:foregroundMark x1="5000" y1="26000" x2="5000" y2="26000"/>
                        <a14:foregroundMark x1="38500" y1="34000" x2="38500" y2="34000"/>
                        <a14:foregroundMark x1="52000" y1="29000" x2="52000" y2="29000"/>
                        <a14:foregroundMark x1="73500" y1="34500" x2="73500" y2="3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7287" y="4872146"/>
            <a:ext cx="651808" cy="6518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03F97A-14F1-ADB2-253B-4C0EB3FA42AE}"/>
              </a:ext>
            </a:extLst>
          </p:cNvPr>
          <p:cNvGrpSpPr/>
          <p:nvPr/>
        </p:nvGrpSpPr>
        <p:grpSpPr>
          <a:xfrm>
            <a:off x="9603675" y="4997995"/>
            <a:ext cx="1049996" cy="400110"/>
            <a:chOff x="9537110" y="4997995"/>
            <a:chExt cx="1049996" cy="4001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092DB-A2A1-D947-C10A-0A8CAB534E19}"/>
                </a:ext>
              </a:extLst>
            </p:cNvPr>
            <p:cNvSpPr/>
            <p:nvPr/>
          </p:nvSpPr>
          <p:spPr>
            <a:xfrm>
              <a:off x="9792865" y="5042582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7DC5E02-0222-77BE-0D42-D1740269E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9537110" y="4997995"/>
              <a:ext cx="447823" cy="40011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D253B-363B-AFFE-705E-0240098E1202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GB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C24C33E6-F384-677D-8F49-F43907FCC63E}"/>
              </a:ext>
            </a:extLst>
          </p:cNvPr>
          <p:cNvSpPr/>
          <p:nvPr/>
        </p:nvSpPr>
        <p:spPr>
          <a:xfrm>
            <a:off x="3963985" y="1428850"/>
            <a:ext cx="4264030" cy="4519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r>
              <a:rPr lang="en-GB" sz="2400" spc="-1" dirty="0">
                <a:solidFill>
                  <a:srgbClr val="152F3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Acknowledgement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01BF50-E9D3-023A-2567-7D750EEE3DDF}"/>
              </a:ext>
            </a:extLst>
          </p:cNvPr>
          <p:cNvCxnSpPr>
            <a:cxnSpLocks/>
          </p:cNvCxnSpPr>
          <p:nvPr/>
        </p:nvCxnSpPr>
        <p:spPr>
          <a:xfrm>
            <a:off x="6100275" y="2329077"/>
            <a:ext cx="0" cy="2199845"/>
          </a:xfrm>
          <a:prstGeom prst="line">
            <a:avLst/>
          </a:prstGeom>
          <a:ln w="28575">
            <a:solidFill>
              <a:srgbClr val="0C5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48C453-9B26-D4F3-7F3A-BC809E4A394B}"/>
              </a:ext>
            </a:extLst>
          </p:cNvPr>
          <p:cNvSpPr txBox="1"/>
          <p:nvPr/>
        </p:nvSpPr>
        <p:spPr>
          <a:xfrm>
            <a:off x="1984410" y="19206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Funding</a:t>
            </a:r>
            <a:endPara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66D1D75-51AD-B030-CF2B-D7E851E96C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29188"/>
          <a:stretch/>
        </p:blipFill>
        <p:spPr>
          <a:xfrm>
            <a:off x="2076303" y="2280161"/>
            <a:ext cx="3760460" cy="6735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4ACE22-6BF0-AED3-95F4-CDD9D1D86813}"/>
              </a:ext>
            </a:extLst>
          </p:cNvPr>
          <p:cNvSpPr txBox="1"/>
          <p:nvPr/>
        </p:nvSpPr>
        <p:spPr>
          <a:xfrm>
            <a:off x="6443088" y="2059483"/>
            <a:ext cx="3421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Prof. Alejandro A. Franco</a:t>
            </a:r>
          </a:p>
          <a:p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Prof.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Emannuel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Baudrin</a:t>
            </a:r>
            <a:endParaRPr lang="fr-FR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Dr. Piotr De Silva</a:t>
            </a:r>
          </a:p>
          <a:p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Dr. Jens </a:t>
            </a:r>
            <a:r>
              <a:rPr lang="en-GB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Noack</a:t>
            </a:r>
          </a:p>
          <a:p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Dr.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Astrid Maas</a:t>
            </a:r>
          </a:p>
          <a:p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Dr.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Roman Pascal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Sch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ä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rer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Dr.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Ga</a:t>
            </a:r>
            <a:r>
              <a:rPr 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ë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 </a:t>
            </a:r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Mourouga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Marc Duquesnoy</a:t>
            </a:r>
          </a:p>
          <a:p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Jiahui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Xu</a:t>
            </a:r>
          </a:p>
          <a:p>
            <a:r>
              <a:rPr lang="en-GB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Chaoyue</a:t>
            </a: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Liu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32C47A-ABCB-A496-91DB-9739ECBE92A2}"/>
              </a:ext>
            </a:extLst>
          </p:cNvPr>
          <p:cNvSpPr txBox="1"/>
          <p:nvPr/>
        </p:nvSpPr>
        <p:spPr>
          <a:xfrm>
            <a:off x="2054957" y="3627891"/>
            <a:ext cx="34218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Grant Agreement #875498</a:t>
            </a:r>
          </a:p>
          <a:p>
            <a:pPr>
              <a:spcBef>
                <a:spcPts val="1200"/>
              </a:spcBef>
            </a:pPr>
            <a:r>
              <a:rPr lang="en-GB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https://www.sonar-redox.eu</a:t>
            </a:r>
          </a:p>
          <a:p>
            <a:pPr>
              <a:spcBef>
                <a:spcPts val="1200"/>
              </a:spcBef>
            </a:pP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1235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30441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Comparison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between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different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SSA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measurements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E6EE9C-31E2-7221-02C5-988A0202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3596" y="1107713"/>
            <a:ext cx="7584806" cy="3643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ABBF4E-4231-191C-4BFA-3843C4E7A5CE}"/>
              </a:ext>
            </a:extLst>
          </p:cNvPr>
          <p:cNvSpPr txBox="1"/>
          <p:nvPr/>
        </p:nvSpPr>
        <p:spPr>
          <a:xfrm>
            <a:off x="496369" y="4833344"/>
            <a:ext cx="11255266" cy="723275"/>
          </a:xfrm>
          <a:prstGeom prst="rect">
            <a:avLst/>
          </a:prstGeom>
          <a:noFill/>
          <a:ln w="28575">
            <a:solidFill>
              <a:srgbClr val="0C5E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Minkowski</a:t>
            </a:r>
            <a:r>
              <a:rPr lang="zh-CN" altLang="fr-FR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measures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calculated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SSA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demonstrates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linear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correlation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with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the apparent SSA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Voxel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mesh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calculated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SSA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is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much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higher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compared</a:t>
            </a:r>
            <a:r>
              <a:rPr lang="fr-FR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to the apparent SSA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C2AD0-B348-2E06-C540-5FCD9CB1BE9C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6A7B65-7EB9-266F-DDDB-74618E694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5" name="Picture 6" descr="Université de Picardie — Wikipédia">
              <a:extLst>
                <a:ext uri="{FF2B5EF4-FFF2-40B4-BE49-F238E27FC236}">
                  <a16:creationId xmlns:a16="http://schemas.microsoft.com/office/drawing/2014/main" id="{691C0DBD-7D32-88EC-DB2C-29F7D9F69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2BCD67-1E07-BF59-EC89-DC4162AC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7" name="Grafik 1">
              <a:extLst>
                <a:ext uri="{FF2B5EF4-FFF2-40B4-BE49-F238E27FC236}">
                  <a16:creationId xmlns:a16="http://schemas.microsoft.com/office/drawing/2014/main" id="{99B9FF86-1D99-F6B5-0A0C-CE50F8B05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1AC77B-B915-F204-C792-F319819E1DCD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DA6C894-78BE-C5D2-5C50-465D90867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403A57-43C9-03B4-9693-7DE821EAF402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1453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F265-6BB0-4AC3-A37B-B4B4D5B2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F3C41-0938-4D0B-85A0-296BCDD78AF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B4A43E-5FE4-4063-9E44-EADAD5E4BC1F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050" name="Picture 2" descr="Synthesis of energetic materials">
            <a:extLst>
              <a:ext uri="{FF2B5EF4-FFF2-40B4-BE49-F238E27FC236}">
                <a16:creationId xmlns:a16="http://schemas.microsoft.com/office/drawing/2014/main" id="{38935C13-EB78-4D81-BD1E-2535D0765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6"/>
          <a:stretch/>
        </p:blipFill>
        <p:spPr bwMode="auto">
          <a:xfrm>
            <a:off x="0" y="3104940"/>
            <a:ext cx="12192000" cy="37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D9FE1E-5885-4371-B69C-23AAD682E068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F192FC-C9B7-4270-BB10-015ED1B7888A}"/>
              </a:ext>
            </a:extLst>
          </p:cNvPr>
          <p:cNvSpPr/>
          <p:nvPr/>
        </p:nvSpPr>
        <p:spPr>
          <a:xfrm>
            <a:off x="0" y="3104940"/>
            <a:ext cx="12191999" cy="3762890"/>
          </a:xfrm>
          <a:prstGeom prst="rect">
            <a:avLst/>
          </a:prstGeom>
          <a:solidFill>
            <a:srgbClr val="DEE5EA">
              <a:alpha val="82000"/>
            </a:srgbClr>
          </a:solidFill>
          <a:ln>
            <a:solidFill>
              <a:srgbClr val="C1C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286CF-8165-43AB-8F4A-77C4CBAB8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2"/>
          <a:stretch/>
        </p:blipFill>
        <p:spPr>
          <a:xfrm>
            <a:off x="293077" y="262440"/>
            <a:ext cx="11605846" cy="63304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8AA50-EE82-B5F3-9272-FFE5001F06E7}"/>
              </a:ext>
            </a:extLst>
          </p:cNvPr>
          <p:cNvSpPr txBox="1"/>
          <p:nvPr/>
        </p:nvSpPr>
        <p:spPr>
          <a:xfrm>
            <a:off x="11810755" y="6530581"/>
            <a:ext cx="4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rgbClr val="0C5E8D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03357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F40FDD-A9A9-4EBD-84DF-98A7DC366DB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B0965-7486-4ABE-8E6A-983D0671A83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D1AEEC-6B3D-4B86-B5D7-6896DFF1615F}"/>
              </a:ext>
            </a:extLst>
          </p:cNvPr>
          <p:cNvSpPr txBox="1"/>
          <p:nvPr/>
        </p:nvSpPr>
        <p:spPr>
          <a:xfrm>
            <a:off x="496369" y="392438"/>
            <a:ext cx="1027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Target system –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Methyl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Viologen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/ 4-HO-TEMPO </a:t>
            </a:r>
            <a:r>
              <a:rPr lang="en-GB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Organic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RFB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875679-CFE0-404A-A41C-AD75ED95F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78"/>
          <a:stretch/>
        </p:blipFill>
        <p:spPr>
          <a:xfrm>
            <a:off x="1309844" y="2009354"/>
            <a:ext cx="4542815" cy="42349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84FA4D-6FDB-40AD-917F-61407C18E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41" r="30646" b="36481"/>
          <a:stretch/>
        </p:blipFill>
        <p:spPr>
          <a:xfrm>
            <a:off x="2723745" y="938620"/>
            <a:ext cx="8963738" cy="507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022A60-D91A-4B97-8877-B1B63D249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5" t="-3816" r="-48565" b="8825"/>
          <a:stretch/>
        </p:blipFill>
        <p:spPr>
          <a:xfrm rot="20317407">
            <a:off x="9388061" y="-3199826"/>
            <a:ext cx="10399957" cy="9879079"/>
          </a:xfrm>
          <a:custGeom>
            <a:avLst/>
            <a:gdLst>
              <a:gd name="connsiteX0" fmla="*/ 10399957 w 10399957"/>
              <a:gd name="connsiteY0" fmla="*/ 1 h 9879079"/>
              <a:gd name="connsiteX1" fmla="*/ 10399953 w 10399957"/>
              <a:gd name="connsiteY1" fmla="*/ 6541058 h 9879079"/>
              <a:gd name="connsiteX2" fmla="*/ 6763328 w 10399957"/>
              <a:gd name="connsiteY2" fmla="*/ 5188889 h 9879079"/>
              <a:gd name="connsiteX3" fmla="*/ 5378646 w 10399957"/>
              <a:gd name="connsiteY3" fmla="*/ 8549263 h 9879079"/>
              <a:gd name="connsiteX4" fmla="*/ 8955154 w 10399957"/>
              <a:gd name="connsiteY4" fmla="*/ 9879079 h 9879079"/>
              <a:gd name="connsiteX5" fmla="*/ 4053564 w 10399957"/>
              <a:gd name="connsiteY5" fmla="*/ 9879079 h 9879079"/>
              <a:gd name="connsiteX6" fmla="*/ 4912207 w 10399957"/>
              <a:gd name="connsiteY6" fmla="*/ 7685437 h 9879079"/>
              <a:gd name="connsiteX7" fmla="*/ 2119717 w 10399957"/>
              <a:gd name="connsiteY7" fmla="*/ 6592390 h 9879079"/>
              <a:gd name="connsiteX8" fmla="*/ 1222447 w 10399957"/>
              <a:gd name="connsiteY8" fmla="*/ 8884714 h 9879079"/>
              <a:gd name="connsiteX9" fmla="*/ 3762827 w 10399957"/>
              <a:gd name="connsiteY9" fmla="*/ 9879079 h 9879079"/>
              <a:gd name="connsiteX10" fmla="*/ 0 w 10399957"/>
              <a:gd name="connsiteY10" fmla="*/ 9879079 h 9879079"/>
              <a:gd name="connsiteX11" fmla="*/ 0 w 10399957"/>
              <a:gd name="connsiteY11" fmla="*/ 5654527 h 9879079"/>
              <a:gd name="connsiteX12" fmla="*/ 2803840 w 10399957"/>
              <a:gd name="connsiteY12" fmla="*/ 5364491 h 9879079"/>
              <a:gd name="connsiteX13" fmla="*/ 2818634 w 10399957"/>
              <a:gd name="connsiteY13" fmla="*/ 5370827 h 9879079"/>
              <a:gd name="connsiteX14" fmla="*/ 5424778 w 10399957"/>
              <a:gd name="connsiteY14" fmla="*/ 4288051 h 9879079"/>
              <a:gd name="connsiteX15" fmla="*/ 4284912 w 10399957"/>
              <a:gd name="connsiteY15" fmla="*/ 1812434 h 9879079"/>
              <a:gd name="connsiteX16" fmla="*/ 2111328 w 10399957"/>
              <a:gd name="connsiteY16" fmla="*/ 2257396 h 9879079"/>
              <a:gd name="connsiteX17" fmla="*/ 2048403 w 10399957"/>
              <a:gd name="connsiteY17" fmla="*/ 2325007 h 9879079"/>
              <a:gd name="connsiteX18" fmla="*/ 868341 w 10399957"/>
              <a:gd name="connsiteY18" fmla="*/ 2447075 h 9879079"/>
              <a:gd name="connsiteX19" fmla="*/ 918716 w 10399957"/>
              <a:gd name="connsiteY19" fmla="*/ 2318378 h 9879079"/>
              <a:gd name="connsiteX20" fmla="*/ 1 w 10399957"/>
              <a:gd name="connsiteY20" fmla="*/ 1958771 h 9879079"/>
              <a:gd name="connsiteX21" fmla="*/ 0 w 10399957"/>
              <a:gd name="connsiteY21" fmla="*/ 0 h 987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99957" h="9879079">
                <a:moveTo>
                  <a:pt x="10399957" y="1"/>
                </a:moveTo>
                <a:lnTo>
                  <a:pt x="10399953" y="6541058"/>
                </a:lnTo>
                <a:lnTo>
                  <a:pt x="6763328" y="5188889"/>
                </a:lnTo>
                <a:lnTo>
                  <a:pt x="5378646" y="8549263"/>
                </a:lnTo>
                <a:lnTo>
                  <a:pt x="8955154" y="9879079"/>
                </a:lnTo>
                <a:lnTo>
                  <a:pt x="4053564" y="9879079"/>
                </a:lnTo>
                <a:lnTo>
                  <a:pt x="4912207" y="7685437"/>
                </a:lnTo>
                <a:lnTo>
                  <a:pt x="2119717" y="6592390"/>
                </a:lnTo>
                <a:lnTo>
                  <a:pt x="1222447" y="8884714"/>
                </a:lnTo>
                <a:lnTo>
                  <a:pt x="3762827" y="9879079"/>
                </a:lnTo>
                <a:lnTo>
                  <a:pt x="0" y="9879079"/>
                </a:lnTo>
                <a:lnTo>
                  <a:pt x="0" y="5654527"/>
                </a:lnTo>
                <a:lnTo>
                  <a:pt x="2803840" y="5364491"/>
                </a:lnTo>
                <a:lnTo>
                  <a:pt x="2818634" y="5370827"/>
                </a:lnTo>
                <a:cubicBezTo>
                  <a:pt x="3853066" y="5755449"/>
                  <a:pt x="5019877" y="5270673"/>
                  <a:pt x="5424778" y="4288051"/>
                </a:cubicBezTo>
                <a:cubicBezTo>
                  <a:pt x="5829679" y="3305427"/>
                  <a:pt x="5319342" y="2197056"/>
                  <a:pt x="4284912" y="1812434"/>
                </a:cubicBezTo>
                <a:cubicBezTo>
                  <a:pt x="3509088" y="1523968"/>
                  <a:pt x="2658801" y="1724538"/>
                  <a:pt x="2111328" y="2257396"/>
                </a:cubicBezTo>
                <a:lnTo>
                  <a:pt x="2048403" y="2325007"/>
                </a:lnTo>
                <a:lnTo>
                  <a:pt x="868341" y="2447075"/>
                </a:lnTo>
                <a:lnTo>
                  <a:pt x="918716" y="2318378"/>
                </a:lnTo>
                <a:lnTo>
                  <a:pt x="1" y="19587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517992C-AA02-491B-80D5-A0A376C07B17}"/>
              </a:ext>
            </a:extLst>
          </p:cNvPr>
          <p:cNvSpPr txBox="1"/>
          <p:nvPr/>
        </p:nvSpPr>
        <p:spPr>
          <a:xfrm>
            <a:off x="5147178" y="5673159"/>
            <a:ext cx="65289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>
                <a:solidFill>
                  <a:srgbClr val="0C5E8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[Ref] Adv. Energy Mater. 2016, 6, 1501449.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D266DF-5953-4A81-B958-8472BE03A23A}"/>
              </a:ext>
            </a:extLst>
          </p:cNvPr>
          <p:cNvSpPr/>
          <p:nvPr/>
        </p:nvSpPr>
        <p:spPr>
          <a:xfrm>
            <a:off x="10093991" y="1049523"/>
            <a:ext cx="792598" cy="1031133"/>
          </a:xfrm>
          <a:prstGeom prst="rect">
            <a:avLst/>
          </a:pr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C00B79-FF6A-4A3C-891D-A48807C9CF3D}"/>
              </a:ext>
            </a:extLst>
          </p:cNvPr>
          <p:cNvGrpSpPr/>
          <p:nvPr/>
        </p:nvGrpSpPr>
        <p:grpSpPr>
          <a:xfrm>
            <a:off x="10592611" y="1182066"/>
            <a:ext cx="853748" cy="1094454"/>
            <a:chOff x="10509932" y="1247364"/>
            <a:chExt cx="853748" cy="10944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04A95F7-E9DB-4943-BFEC-9AC1D4CC9EC9}"/>
                </a:ext>
              </a:extLst>
            </p:cNvPr>
            <p:cNvGrpSpPr/>
            <p:nvPr/>
          </p:nvGrpSpPr>
          <p:grpSpPr>
            <a:xfrm>
              <a:off x="10509932" y="2066273"/>
              <a:ext cx="666261" cy="275545"/>
              <a:chOff x="12971681" y="1531492"/>
              <a:chExt cx="666261" cy="275545"/>
            </a:xfrm>
          </p:grpSpPr>
          <p:sp>
            <p:nvSpPr>
              <p:cNvPr id="35" name="CustomShape 117">
                <a:extLst>
                  <a:ext uri="{FF2B5EF4-FFF2-40B4-BE49-F238E27FC236}">
                    <a16:creationId xmlns:a16="http://schemas.microsoft.com/office/drawing/2014/main" id="{B949037F-EEFE-4BCA-A385-AA607EE4D4E2}"/>
                  </a:ext>
                </a:extLst>
              </p:cNvPr>
              <p:cNvSpPr/>
              <p:nvPr/>
            </p:nvSpPr>
            <p:spPr>
              <a:xfrm rot="10800000" flipV="1">
                <a:off x="12971681" y="1570120"/>
                <a:ext cx="180000" cy="180000"/>
              </a:xfrm>
              <a:prstGeom prst="ellipse">
                <a:avLst/>
              </a:prstGeom>
              <a:solidFill>
                <a:srgbClr val="E3E339"/>
              </a:solidFill>
              <a:ln>
                <a:solidFill>
                  <a:srgbClr val="E3E339"/>
                </a:solidFill>
                <a:round/>
              </a:ln>
              <a:effectLst>
                <a:outerShdw blurRad="44450" dist="2808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GB" b="1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6" name="CustomShape 90">
                <a:extLst>
                  <a:ext uri="{FF2B5EF4-FFF2-40B4-BE49-F238E27FC236}">
                    <a16:creationId xmlns:a16="http://schemas.microsoft.com/office/drawing/2014/main" id="{572FDEF0-713D-45B5-B2C5-837F78352E93}"/>
                  </a:ext>
                </a:extLst>
              </p:cNvPr>
              <p:cNvSpPr/>
              <p:nvPr/>
            </p:nvSpPr>
            <p:spPr>
              <a:xfrm>
                <a:off x="13256129" y="1531492"/>
                <a:ext cx="381813" cy="2755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FR" sz="1200" b="1" strike="noStrike" spc="-1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Cl</a:t>
                </a:r>
                <a:r>
                  <a:rPr lang="en-FR" sz="1200" b="1" strike="noStrike" spc="-1" baseline="300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-</a:t>
                </a:r>
                <a:endParaRPr lang="en-US" sz="1200" b="1" strike="noStrike" spc="-1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sp>
          <p:nvSpPr>
            <p:cNvPr id="32" name="CustomShape 88">
              <a:extLst>
                <a:ext uri="{FF2B5EF4-FFF2-40B4-BE49-F238E27FC236}">
                  <a16:creationId xmlns:a16="http://schemas.microsoft.com/office/drawing/2014/main" id="{63C800B3-FF47-4E90-9937-72C03D4C6452}"/>
                </a:ext>
              </a:extLst>
            </p:cNvPr>
            <p:cNvSpPr/>
            <p:nvPr/>
          </p:nvSpPr>
          <p:spPr>
            <a:xfrm>
              <a:off x="10794380" y="1247364"/>
              <a:ext cx="510053" cy="2755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FR" sz="1200" b="1" strike="noStrike" spc="-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MV</a:t>
              </a:r>
              <a:r>
                <a:rPr lang="en-FR" sz="1200" b="1" strike="noStrike" spc="-1" baseline="300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+</a:t>
              </a:r>
              <a:endParaRPr lang="en-US" sz="1200" b="1" strike="noStrike" spc="-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34" name="CustomShape 89">
              <a:extLst>
                <a:ext uri="{FF2B5EF4-FFF2-40B4-BE49-F238E27FC236}">
                  <a16:creationId xmlns:a16="http://schemas.microsoft.com/office/drawing/2014/main" id="{F5FC5B58-B2E6-4ACA-9EC3-D16EC2861742}"/>
                </a:ext>
              </a:extLst>
            </p:cNvPr>
            <p:cNvSpPr/>
            <p:nvPr/>
          </p:nvSpPr>
          <p:spPr>
            <a:xfrm>
              <a:off x="10794380" y="1656819"/>
              <a:ext cx="569300" cy="2755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FR" sz="1200" b="1" strike="noStrike" spc="-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MV</a:t>
              </a:r>
              <a:r>
                <a:rPr lang="en-FR" sz="1200" b="1" strike="noStrike" spc="-1" baseline="300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2+</a:t>
              </a:r>
              <a:endParaRPr lang="en-US" sz="1200" b="1" strike="noStrike" spc="-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38" name="CustomShape 53">
            <a:extLst>
              <a:ext uri="{FF2B5EF4-FFF2-40B4-BE49-F238E27FC236}">
                <a16:creationId xmlns:a16="http://schemas.microsoft.com/office/drawing/2014/main" id="{7D969310-9EFB-40ED-BBFE-DD58865EEB34}"/>
              </a:ext>
            </a:extLst>
          </p:cNvPr>
          <p:cNvSpPr/>
          <p:nvPr/>
        </p:nvSpPr>
        <p:spPr>
          <a:xfrm flipV="1">
            <a:off x="10538611" y="1585293"/>
            <a:ext cx="288000" cy="288000"/>
          </a:xfrm>
          <a:prstGeom prst="ellipse">
            <a:avLst/>
          </a:prstGeom>
          <a:solidFill>
            <a:srgbClr val="FB80E4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9" name="CustomShape 53">
            <a:extLst>
              <a:ext uri="{FF2B5EF4-FFF2-40B4-BE49-F238E27FC236}">
                <a16:creationId xmlns:a16="http://schemas.microsoft.com/office/drawing/2014/main" id="{46D3C339-9949-4764-A740-21FD335EF7C7}"/>
              </a:ext>
            </a:extLst>
          </p:cNvPr>
          <p:cNvSpPr/>
          <p:nvPr/>
        </p:nvSpPr>
        <p:spPr>
          <a:xfrm flipV="1">
            <a:off x="10538611" y="1172964"/>
            <a:ext cx="288000" cy="288000"/>
          </a:xfrm>
          <a:prstGeom prst="ellipse">
            <a:avLst/>
          </a:prstGeom>
          <a:solidFill>
            <a:srgbClr val="6EF3FA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4092D8-0104-4242-AD4E-737C58A4DF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072" y="934510"/>
          <a:ext cx="4804346" cy="1004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nDraw Object" r:id="rId5" imgW="7200683" imgH="1504821" progId="MDLDraw.Document.1">
                  <p:embed/>
                </p:oleObj>
              </mc:Choice>
              <mc:Fallback>
                <p:oleObj name="InDraw Object" r:id="rId5" imgW="7200683" imgH="1504821" progId="MDLDraw.Documen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4092D8-0104-4242-AD4E-737C58A4D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6072" y="934510"/>
                        <a:ext cx="4804346" cy="1004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2A474A-7145-4136-B873-08224DDE4B16}"/>
              </a:ext>
            </a:extLst>
          </p:cNvPr>
          <p:cNvSpPr txBox="1"/>
          <p:nvPr/>
        </p:nvSpPr>
        <p:spPr>
          <a:xfrm>
            <a:off x="1398271" y="1821688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zh-CN" sz="11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MV</a:t>
            </a:r>
            <a:r>
              <a:rPr lang="en-GB" altLang="zh-CN" sz="1100" b="1" baseline="30000" dirty="0">
                <a:latin typeface="Yu Gothic" panose="020B0400000000000000" pitchFamily="34" charset="-128"/>
                <a:ea typeface="Yu Gothic" panose="020B0400000000000000" pitchFamily="34" charset="-128"/>
              </a:rPr>
              <a:t>2+</a:t>
            </a:r>
            <a:endParaRPr lang="en-GB" sz="11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560A2F-23BF-4D39-A89B-40BA1499D958}"/>
              </a:ext>
            </a:extLst>
          </p:cNvPr>
          <p:cNvSpPr txBox="1"/>
          <p:nvPr/>
        </p:nvSpPr>
        <p:spPr>
          <a:xfrm>
            <a:off x="2232459" y="1821688"/>
            <a:ext cx="1127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4-HO-TEMPO</a:t>
            </a:r>
            <a:endParaRPr lang="en-GB" sz="11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1F88FF-50C7-4E17-88F5-F2E9C3FD50A0}"/>
              </a:ext>
            </a:extLst>
          </p:cNvPr>
          <p:cNvSpPr txBox="1"/>
          <p:nvPr/>
        </p:nvSpPr>
        <p:spPr>
          <a:xfrm>
            <a:off x="4807642" y="1831313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[4-HO-TEMPO]</a:t>
            </a:r>
            <a:r>
              <a:rPr lang="fr-FR" sz="1100" b="1" baseline="30000" dirty="0">
                <a:latin typeface="Yu Gothic" panose="020B0400000000000000" pitchFamily="34" charset="-128"/>
                <a:ea typeface="Yu Gothic" panose="020B0400000000000000" pitchFamily="34" charset="-128"/>
              </a:rPr>
              <a:t>+</a:t>
            </a:r>
            <a:endParaRPr lang="en-GB" sz="11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AD55B1-35F9-4A4C-876F-0C3407A0EC3E}"/>
              </a:ext>
            </a:extLst>
          </p:cNvPr>
          <p:cNvSpPr txBox="1"/>
          <p:nvPr/>
        </p:nvSpPr>
        <p:spPr>
          <a:xfrm>
            <a:off x="4058876" y="1818921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zh-CN" sz="11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MV</a:t>
            </a:r>
            <a:r>
              <a:rPr lang="en-GB" altLang="zh-CN" sz="1100" b="1" baseline="30000" dirty="0">
                <a:latin typeface="Yu Gothic" panose="020B0400000000000000" pitchFamily="34" charset="-128"/>
                <a:ea typeface="Yu Gothic" panose="020B0400000000000000" pitchFamily="34" charset="-128"/>
              </a:rPr>
              <a:t>+</a:t>
            </a:r>
            <a:endParaRPr lang="en-GB" sz="11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F1567-CEDE-43B8-A897-80E946748476}"/>
              </a:ext>
            </a:extLst>
          </p:cNvPr>
          <p:cNvSpPr/>
          <p:nvPr/>
        </p:nvSpPr>
        <p:spPr>
          <a:xfrm>
            <a:off x="11908573" y="2996381"/>
            <a:ext cx="283427" cy="3579778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439F2D-7C8D-28A5-7D13-53A6942DE04C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0E3B63-B011-A843-5CEC-374461984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CA6369E7-8BF0-4091-073F-E8A5709FF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B69C5E-6B40-0550-F653-84ABBC95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DA6A800F-C63A-D134-090E-CE1798EED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A0784C-EE3F-A152-0EA6-C1772982B3CC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AD38B15-C920-061E-4BF7-3D8ECDB8A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F77183-E0A8-27A4-0AA4-4D9909096CAF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1519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F40FDD-A9A9-4EBD-84DF-98A7DC366DB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B0965-7486-4ABE-8E6A-983D0671A839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D1AEEC-6B3D-4B86-B5D7-6896DFF1615F}"/>
              </a:ext>
            </a:extLst>
          </p:cNvPr>
          <p:cNvSpPr txBox="1"/>
          <p:nvPr/>
        </p:nvSpPr>
        <p:spPr>
          <a:xfrm>
            <a:off x="470036" y="2159570"/>
            <a:ext cx="1125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Section 1: Kinetic Monte Carlo model for electrode kinetics</a:t>
            </a:r>
            <a:endParaRPr lang="en-FR" sz="32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D266DF-5953-4A81-B958-8472BE03A23A}"/>
              </a:ext>
            </a:extLst>
          </p:cNvPr>
          <p:cNvSpPr/>
          <p:nvPr/>
        </p:nvSpPr>
        <p:spPr>
          <a:xfrm>
            <a:off x="10093991" y="1049523"/>
            <a:ext cx="792598" cy="1031133"/>
          </a:xfrm>
          <a:prstGeom prst="rect">
            <a:avLst/>
          </a:prstGeom>
          <a:solidFill>
            <a:srgbClr val="DEE5EA"/>
          </a:solidFill>
          <a:ln>
            <a:solidFill>
              <a:srgbClr val="DE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F1567-CEDE-43B8-A897-80E946748476}"/>
              </a:ext>
            </a:extLst>
          </p:cNvPr>
          <p:cNvSpPr/>
          <p:nvPr/>
        </p:nvSpPr>
        <p:spPr>
          <a:xfrm>
            <a:off x="11908573" y="2996381"/>
            <a:ext cx="283427" cy="3579778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439F2D-7C8D-28A5-7D13-53A6942DE04C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0E3B63-B011-A843-5CEC-374461984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9" name="Picture 6" descr="Université de Picardie — Wikipédia">
              <a:extLst>
                <a:ext uri="{FF2B5EF4-FFF2-40B4-BE49-F238E27FC236}">
                  <a16:creationId xmlns:a16="http://schemas.microsoft.com/office/drawing/2014/main" id="{CA6369E7-8BF0-4091-073F-E8A5709FF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B69C5E-6B40-0550-F653-84ABBC95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1" name="Grafik 1">
              <a:extLst>
                <a:ext uri="{FF2B5EF4-FFF2-40B4-BE49-F238E27FC236}">
                  <a16:creationId xmlns:a16="http://schemas.microsoft.com/office/drawing/2014/main" id="{DA6A800F-C63A-D134-090E-CE1798EED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A0784C-EE3F-A152-0EA6-C1772982B3CC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AD38B15-C920-061E-4BF7-3D8ECDB8A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F77183-E0A8-27A4-0AA4-4D9909096CAF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EC3274-1329-8432-35B8-7CC8500C7246}"/>
              </a:ext>
            </a:extLst>
          </p:cNvPr>
          <p:cNvSpPr txBox="1"/>
          <p:nvPr/>
        </p:nvSpPr>
        <p:spPr>
          <a:xfrm>
            <a:off x="7114902" y="5293925"/>
            <a:ext cx="5077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none" strike="noStrike" dirty="0">
                <a:effectLst/>
                <a:latin typeface="Open Sans" panose="020B0606030504020204" pitchFamily="34" charset="0"/>
                <a:hlinkClick r:id="rId10"/>
              </a:rPr>
              <a:t>https://doi.org/10.1002/smll.202270229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8354544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DE70F0-F1DC-43A4-9438-906C5859422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E34D-95B7-4D2B-AFCC-5C865BBE5AE1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E10C4-7C29-457B-BF9C-57573E1ADE28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Qualitative </a:t>
            </a:r>
            <a:r>
              <a:rPr lang="en-GB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comparison</a:t>
            </a:r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of interface </a:t>
            </a:r>
            <a:r>
              <a:rPr lang="en-GB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kinetics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B11C36-AB7B-4522-9517-1575BC23A34E}"/>
              </a:ext>
            </a:extLst>
          </p:cNvPr>
          <p:cNvCxnSpPr>
            <a:cxnSpLocks/>
          </p:cNvCxnSpPr>
          <p:nvPr/>
        </p:nvCxnSpPr>
        <p:spPr>
          <a:xfrm>
            <a:off x="1665331" y="5569080"/>
            <a:ext cx="5040411" cy="0"/>
          </a:xfrm>
          <a:prstGeom prst="straightConnector1">
            <a:avLst/>
          </a:prstGeom>
          <a:ln w="38100">
            <a:solidFill>
              <a:srgbClr val="0C5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FA81774-0587-4355-A10B-E71CAF3E7EC0}"/>
              </a:ext>
            </a:extLst>
          </p:cNvPr>
          <p:cNvCxnSpPr>
            <a:cxnSpLocks/>
          </p:cNvCxnSpPr>
          <p:nvPr/>
        </p:nvCxnSpPr>
        <p:spPr>
          <a:xfrm flipV="1">
            <a:off x="1665331" y="1195530"/>
            <a:ext cx="0" cy="4392000"/>
          </a:xfrm>
          <a:prstGeom prst="straightConnector1">
            <a:avLst/>
          </a:prstGeom>
          <a:ln w="38100">
            <a:solidFill>
              <a:srgbClr val="0C5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624E03E-F83F-4FBC-B4D0-86BABECF190F}"/>
              </a:ext>
            </a:extLst>
          </p:cNvPr>
          <p:cNvSpPr txBox="1"/>
          <p:nvPr/>
        </p:nvSpPr>
        <p:spPr>
          <a:xfrm>
            <a:off x="179551" y="1105184"/>
            <a:ext cx="1390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Number of available</a:t>
            </a:r>
            <a:r>
              <a:rPr lang="fr-FR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sz="1400" b="1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particle</a:t>
            </a:r>
            <a:r>
              <a:rPr lang="fr-FR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en-GB" sz="1400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1A1551-BBAB-4029-933F-0FB6983D4F3A}"/>
              </a:ext>
            </a:extLst>
          </p:cNvPr>
          <p:cNvSpPr txBox="1"/>
          <p:nvPr/>
        </p:nvSpPr>
        <p:spPr>
          <a:xfrm>
            <a:off x="5155414" y="5692563"/>
            <a:ext cx="69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Fast</a:t>
            </a:r>
            <a:endParaRPr lang="en-GB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A8474A-F747-40BB-82E3-63B515F36F3B}"/>
              </a:ext>
            </a:extLst>
          </p:cNvPr>
          <p:cNvSpPr txBox="1"/>
          <p:nvPr/>
        </p:nvSpPr>
        <p:spPr>
          <a:xfrm>
            <a:off x="6070412" y="5605380"/>
            <a:ext cx="91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Kinetic</a:t>
            </a:r>
            <a:r>
              <a:rPr lang="fr-FR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rate</a:t>
            </a:r>
            <a:endParaRPr lang="en-GB" sz="1400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B599E2-885C-492D-A58E-92E9F0D54131}"/>
              </a:ext>
            </a:extLst>
          </p:cNvPr>
          <p:cNvSpPr txBox="1"/>
          <p:nvPr/>
        </p:nvSpPr>
        <p:spPr>
          <a:xfrm>
            <a:off x="2507464" y="5692562"/>
            <a:ext cx="69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Slow</a:t>
            </a:r>
            <a:endParaRPr lang="en-GB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CF8BDB-AA56-486C-86A5-B33E20BA528C}"/>
              </a:ext>
            </a:extLst>
          </p:cNvPr>
          <p:cNvSpPr txBox="1"/>
          <p:nvPr/>
        </p:nvSpPr>
        <p:spPr>
          <a:xfrm>
            <a:off x="632275" y="4292089"/>
            <a:ext cx="94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Limited </a:t>
            </a:r>
            <a:r>
              <a:rPr lang="en-GB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number</a:t>
            </a:r>
            <a:r>
              <a:rPr lang="fr-FR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en-GB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24CB68E9-4128-497F-959E-96A6003D7DD7}"/>
              </a:ext>
            </a:extLst>
          </p:cNvPr>
          <p:cNvSpPr/>
          <p:nvPr/>
        </p:nvSpPr>
        <p:spPr>
          <a:xfrm flipV="1">
            <a:off x="1707839" y="1684502"/>
            <a:ext cx="4785977" cy="3832389"/>
          </a:xfrm>
          <a:prstGeom prst="triangle">
            <a:avLst>
              <a:gd name="adj" fmla="val 10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98AC7D-1B7B-48B2-BF9B-74C2413DCA04}"/>
              </a:ext>
            </a:extLst>
          </p:cNvPr>
          <p:cNvSpPr txBox="1"/>
          <p:nvPr/>
        </p:nvSpPr>
        <p:spPr>
          <a:xfrm>
            <a:off x="531976" y="2476655"/>
            <a:ext cx="104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Abundant</a:t>
            </a:r>
            <a:endParaRPr lang="en-GB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en-GB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number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3AE09BE-2B5C-4848-B5B4-E8102176A20C}"/>
              </a:ext>
            </a:extLst>
          </p:cNvPr>
          <p:cNvSpPr/>
          <p:nvPr/>
        </p:nvSpPr>
        <p:spPr>
          <a:xfrm>
            <a:off x="3180198" y="2137717"/>
            <a:ext cx="2318902" cy="963758"/>
          </a:xfrm>
          <a:prstGeom prst="ellipse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Particle displacement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5D5CAEF-4087-40A5-8F86-51D77D1C7E27}"/>
              </a:ext>
            </a:extLst>
          </p:cNvPr>
          <p:cNvSpPr/>
          <p:nvPr/>
        </p:nvSpPr>
        <p:spPr>
          <a:xfrm>
            <a:off x="4210460" y="3659502"/>
            <a:ext cx="1496532" cy="8263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Electron </a:t>
            </a:r>
            <a:r>
              <a:rPr lang="fr-FR" dirty="0" err="1">
                <a:solidFill>
                  <a:srgbClr val="C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transfer</a:t>
            </a:r>
            <a:endParaRPr lang="en-GB" dirty="0">
              <a:solidFill>
                <a:srgbClr val="C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67C12DC-E04E-4233-9474-D6D618400776}"/>
              </a:ext>
            </a:extLst>
          </p:cNvPr>
          <p:cNvSpPr/>
          <p:nvPr/>
        </p:nvSpPr>
        <p:spPr>
          <a:xfrm>
            <a:off x="4687907" y="4542181"/>
            <a:ext cx="2175662" cy="826307"/>
          </a:xfrm>
          <a:prstGeom prst="ellipse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Adsorption / </a:t>
            </a:r>
            <a:r>
              <a:rPr lang="fr-FR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Desorption</a:t>
            </a:r>
            <a:endParaRPr lang="en-GB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6B19D8-FD2D-405B-A9B9-3A8024D4BC91}"/>
              </a:ext>
            </a:extLst>
          </p:cNvPr>
          <p:cNvSpPr txBox="1"/>
          <p:nvPr/>
        </p:nvSpPr>
        <p:spPr>
          <a:xfrm>
            <a:off x="1975005" y="1675645"/>
            <a:ext cx="244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Dominant </a:t>
            </a:r>
            <a:r>
              <a:rPr lang="fr-FR" b="1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reactions</a:t>
            </a:r>
            <a:endParaRPr lang="en-GB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EB54519-91CB-4C23-9A74-17E9BEE371CB}"/>
              </a:ext>
            </a:extLst>
          </p:cNvPr>
          <p:cNvSpPr/>
          <p:nvPr/>
        </p:nvSpPr>
        <p:spPr>
          <a:xfrm>
            <a:off x="6883219" y="2093645"/>
            <a:ext cx="4676465" cy="1443556"/>
          </a:xfrm>
          <a:prstGeom prst="round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fr-FR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</a:t>
            </a:r>
            <a:r>
              <a:rPr lang="en-GB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article displacement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Diffusion driven by thermal motion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Migration driven by Electrical field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Limited by volume</a:t>
            </a:r>
            <a:endParaRPr lang="en-GB" sz="1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7E8E046-8C5E-4988-81B0-7F56810A9CAB}"/>
              </a:ext>
            </a:extLst>
          </p:cNvPr>
          <p:cNvSpPr/>
          <p:nvPr/>
        </p:nvSpPr>
        <p:spPr>
          <a:xfrm>
            <a:off x="6877935" y="735266"/>
            <a:ext cx="4673553" cy="10995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rgbClr val="C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Electron transfer (Target event)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Driven and limited by free energy difference between initial and final states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DC2B565-C769-490D-927E-A157622CE5E9}"/>
              </a:ext>
            </a:extLst>
          </p:cNvPr>
          <p:cNvSpPr/>
          <p:nvPr/>
        </p:nvSpPr>
        <p:spPr>
          <a:xfrm>
            <a:off x="6889085" y="4784857"/>
            <a:ext cx="4670640" cy="805512"/>
          </a:xfrm>
          <a:prstGeom prst="round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Adsorption / desorption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</a:t>
            </a:r>
            <a:r>
              <a:rPr lang="en-GB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riven by Van der Waals forces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AB80099-B74E-4F7B-A6E3-E0498A763B83}"/>
              </a:ext>
            </a:extLst>
          </p:cNvPr>
          <p:cNvSpPr/>
          <p:nvPr/>
        </p:nvSpPr>
        <p:spPr>
          <a:xfrm>
            <a:off x="6883220" y="3790074"/>
            <a:ext cx="4670640" cy="738664"/>
          </a:xfrm>
          <a:prstGeom prst="roundRect">
            <a:avLst/>
          </a:prstGeom>
          <a:noFill/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Dimerization &amp; Disproportionation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Formation and breakage of chemical bond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6BFD6A-17B9-4575-80AA-7F21AE4858D5}"/>
              </a:ext>
            </a:extLst>
          </p:cNvPr>
          <p:cNvGrpSpPr/>
          <p:nvPr/>
        </p:nvGrpSpPr>
        <p:grpSpPr>
          <a:xfrm>
            <a:off x="4652949" y="2711021"/>
            <a:ext cx="2181073" cy="717573"/>
            <a:chOff x="1350949" y="2584021"/>
            <a:chExt cx="2181073" cy="71757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B6FB47-C071-4548-A3E3-882839E53587}"/>
                </a:ext>
              </a:extLst>
            </p:cNvPr>
            <p:cNvSpPr/>
            <p:nvPr/>
          </p:nvSpPr>
          <p:spPr>
            <a:xfrm>
              <a:off x="1723700" y="2587862"/>
              <a:ext cx="1390358" cy="713732"/>
            </a:xfrm>
            <a:prstGeom prst="ellipse">
              <a:avLst/>
            </a:prstGeom>
            <a:noFill/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C3CACB6-B293-49FF-ABBF-1AD86A263CEE}"/>
                </a:ext>
              </a:extLst>
            </p:cNvPr>
            <p:cNvSpPr/>
            <p:nvPr/>
          </p:nvSpPr>
          <p:spPr>
            <a:xfrm>
              <a:off x="1350949" y="2584021"/>
              <a:ext cx="2181073" cy="71373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Dimerization</a:t>
              </a:r>
              <a:r>
                <a:rPr lang="fr-FR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endPara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2F04F21-D5FF-4AC7-90C5-2576EFED9A5F}"/>
              </a:ext>
            </a:extLst>
          </p:cNvPr>
          <p:cNvSpPr txBox="1"/>
          <p:nvPr/>
        </p:nvSpPr>
        <p:spPr>
          <a:xfrm>
            <a:off x="5147178" y="5673159"/>
            <a:ext cx="6483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[Ref]</a:t>
            </a:r>
            <a:r>
              <a:rPr lang="en-US" sz="1000" i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ACS Appl. Energy Mater. 2020, 3, 9, 8833–8841</a:t>
            </a:r>
            <a:r>
              <a:rPr lang="en-GB" sz="1000" i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631B2D-BD63-411C-B3E4-515865E6069E}"/>
              </a:ext>
            </a:extLst>
          </p:cNvPr>
          <p:cNvGrpSpPr/>
          <p:nvPr/>
        </p:nvGrpSpPr>
        <p:grpSpPr>
          <a:xfrm>
            <a:off x="1223670" y="3217217"/>
            <a:ext cx="3371624" cy="963758"/>
            <a:chOff x="1274470" y="3407717"/>
            <a:chExt cx="3371624" cy="96375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702899-5DF4-4AE0-8C65-49A86EBF0093}"/>
                </a:ext>
              </a:extLst>
            </p:cNvPr>
            <p:cNvSpPr/>
            <p:nvPr/>
          </p:nvSpPr>
          <p:spPr>
            <a:xfrm>
              <a:off x="1757798" y="3407717"/>
              <a:ext cx="2465938" cy="963758"/>
            </a:xfrm>
            <a:prstGeom prst="ellipse">
              <a:avLst/>
            </a:prstGeom>
            <a:noFill/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C454535-E328-44C1-9BA4-48020F1D17D2}"/>
                </a:ext>
              </a:extLst>
            </p:cNvPr>
            <p:cNvSpPr/>
            <p:nvPr/>
          </p:nvSpPr>
          <p:spPr>
            <a:xfrm>
              <a:off x="1274470" y="3527001"/>
              <a:ext cx="3371624" cy="71373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Disproportionation</a:t>
              </a:r>
              <a:r>
                <a:rPr lang="fr-FR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of </a:t>
              </a:r>
              <a:r>
                <a:rPr lang="fr-FR" dirty="0" err="1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dimers</a:t>
              </a:r>
              <a:r>
                <a:rPr lang="fr-FR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/</a:t>
              </a:r>
              <a:r>
                <a:rPr lang="fr-FR" dirty="0" err="1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multimers</a:t>
              </a:r>
              <a:endParaRPr lang="en-GB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54BD6D-762C-C251-EB98-8C7A9B659DF1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ED566A-6E3A-1FFC-D3DB-D67FE96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6" name="Picture 6" descr="Université de Picardie — Wikipédia">
              <a:extLst>
                <a:ext uri="{FF2B5EF4-FFF2-40B4-BE49-F238E27FC236}">
                  <a16:creationId xmlns:a16="http://schemas.microsoft.com/office/drawing/2014/main" id="{4B0C93E5-E771-7FD3-9FA3-9E8B8063B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C016F1-204C-3CE4-8349-A567A423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8" name="Grafik 1">
              <a:extLst>
                <a:ext uri="{FF2B5EF4-FFF2-40B4-BE49-F238E27FC236}">
                  <a16:creationId xmlns:a16="http://schemas.microsoft.com/office/drawing/2014/main" id="{DA0E8D0A-94E7-94F4-9926-55B6AB20A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775212-68A9-47FF-5315-B4CFEE292356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3ADFAEF-6290-05C1-2754-7C116016E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9A8501-6685-835F-27AA-603C6BD18BF0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56958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B6E98FB3-2F0D-4958-9EDA-63767EE780A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CA48CCF-70ED-4A06-A016-1A8DEF015A16}"/>
              </a:ext>
            </a:extLst>
          </p:cNvPr>
          <p:cNvSpPr/>
          <p:nvPr/>
        </p:nvSpPr>
        <p:spPr>
          <a:xfrm>
            <a:off x="293077" y="263770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B77E149-2033-475C-82EE-68F5804D505C}"/>
              </a:ext>
            </a:extLst>
          </p:cNvPr>
          <p:cNvSpPr txBox="1"/>
          <p:nvPr/>
        </p:nvSpPr>
        <p:spPr>
          <a:xfrm>
            <a:off x="496369" y="392438"/>
            <a:ext cx="855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Kinetic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Monte Carlo (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  <a:r>
              <a:rPr lang="zh-CN" alt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algorithm</a:t>
            </a:r>
            <a:endParaRPr lang="en-FR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146D31E4-29AE-46C0-9E72-076EA44F9080}"/>
              </a:ext>
            </a:extLst>
          </p:cNvPr>
          <p:cNvGraphicFramePr>
            <a:graphicFrameLocks noGrp="1"/>
          </p:cNvGraphicFramePr>
          <p:nvPr/>
        </p:nvGraphicFramePr>
        <p:xfrm>
          <a:off x="8920346" y="1541263"/>
          <a:ext cx="2170800" cy="12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200">
                  <a:extLst>
                    <a:ext uri="{9D8B030D-6E8A-4147-A177-3AD203B41FA5}">
                      <a16:colId xmlns:a16="http://schemas.microsoft.com/office/drawing/2014/main" val="1214939197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2295274843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2393063361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829556857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3038978015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1394285666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97852045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2137272926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1481465301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288366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431835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709003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049660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52644"/>
                  </a:ext>
                </a:extLst>
              </a:tr>
            </a:tbl>
          </a:graphicData>
        </a:graphic>
      </p:graphicFrame>
      <p:grpSp>
        <p:nvGrpSpPr>
          <p:cNvPr id="96" name="Group 95">
            <a:extLst>
              <a:ext uri="{FF2B5EF4-FFF2-40B4-BE49-F238E27FC236}">
                <a16:creationId xmlns:a16="http://schemas.microsoft.com/office/drawing/2014/main" id="{C33A90DC-5955-4093-A475-52616F72F5B0}"/>
              </a:ext>
            </a:extLst>
          </p:cNvPr>
          <p:cNvGrpSpPr/>
          <p:nvPr/>
        </p:nvGrpSpPr>
        <p:grpSpPr>
          <a:xfrm>
            <a:off x="543936" y="966329"/>
            <a:ext cx="11104129" cy="4886867"/>
            <a:chOff x="617641" y="1287349"/>
            <a:chExt cx="11104129" cy="4886867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BE534E6-0BFD-48B9-AD21-4C8A3F5E2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8009" y="1468414"/>
              <a:ext cx="576000" cy="0"/>
            </a:xfrm>
            <a:prstGeom prst="straightConnector1">
              <a:avLst/>
            </a:prstGeom>
            <a:ln w="57150">
              <a:solidFill>
                <a:srgbClr val="0C5E8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DC1C27E-DBF6-4E2E-8B0B-EA6AAF77556A}"/>
                </a:ext>
              </a:extLst>
            </p:cNvPr>
            <p:cNvGrpSpPr/>
            <p:nvPr/>
          </p:nvGrpSpPr>
          <p:grpSpPr>
            <a:xfrm>
              <a:off x="8522249" y="1290633"/>
              <a:ext cx="3196155" cy="1740603"/>
              <a:chOff x="8522249" y="1290633"/>
              <a:chExt cx="3196155" cy="174060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1298EE4-3F0B-42A4-A321-3CEFC585FBCE}"/>
                  </a:ext>
                </a:extLst>
              </p:cNvPr>
              <p:cNvSpPr txBox="1"/>
              <p:nvPr/>
            </p:nvSpPr>
            <p:spPr>
              <a:xfrm>
                <a:off x="8522249" y="1290633"/>
                <a:ext cx="3196155" cy="374571"/>
              </a:xfrm>
              <a:prstGeom prst="roundRect">
                <a:avLst/>
              </a:prstGeom>
              <a:noFill/>
              <a:ln w="28575">
                <a:solidFill>
                  <a:srgbClr val="0C5E8D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Update the grid</a:t>
                </a:r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CA97C656-B1E1-4C11-A674-DFE574765E58}"/>
                  </a:ext>
                </a:extLst>
              </p:cNvPr>
              <p:cNvGrpSpPr/>
              <p:nvPr/>
            </p:nvGrpSpPr>
            <p:grpSpPr>
              <a:xfrm>
                <a:off x="9025055" y="1892328"/>
                <a:ext cx="2103471" cy="1138908"/>
                <a:chOff x="8970886" y="1853277"/>
                <a:chExt cx="2103471" cy="1138908"/>
              </a:xfrm>
            </p:grpSpPr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6FA8030-2055-400B-ACD7-B6CEFEBB7F35}"/>
                    </a:ext>
                  </a:extLst>
                </p:cNvPr>
                <p:cNvSpPr/>
                <p:nvPr/>
              </p:nvSpPr>
              <p:spPr>
                <a:xfrm>
                  <a:off x="9209584" y="2086335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04F22897-521B-413B-BD12-F7D001A8AC46}"/>
                    </a:ext>
                  </a:extLst>
                </p:cNvPr>
                <p:cNvSpPr/>
                <p:nvPr/>
              </p:nvSpPr>
              <p:spPr>
                <a:xfrm>
                  <a:off x="10901557" y="1858761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F052ECAD-B550-44F2-B0E0-D331429E3A38}"/>
                    </a:ext>
                  </a:extLst>
                </p:cNvPr>
                <p:cNvSpPr/>
                <p:nvPr/>
              </p:nvSpPr>
              <p:spPr>
                <a:xfrm>
                  <a:off x="10654101" y="1858761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683B395-7C51-477D-9C38-733E67F8E6DA}"/>
                    </a:ext>
                  </a:extLst>
                </p:cNvPr>
                <p:cNvSpPr/>
                <p:nvPr/>
              </p:nvSpPr>
              <p:spPr>
                <a:xfrm>
                  <a:off x="10172497" y="1858761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90823565-E53A-4562-A54B-D8301A2263E5}"/>
                    </a:ext>
                  </a:extLst>
                </p:cNvPr>
                <p:cNvSpPr/>
                <p:nvPr/>
              </p:nvSpPr>
              <p:spPr>
                <a:xfrm>
                  <a:off x="9452553" y="1858761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E8151467-BCBB-45CD-BC9B-08F5B480D6C3}"/>
                    </a:ext>
                  </a:extLst>
                </p:cNvPr>
                <p:cNvSpPr/>
                <p:nvPr/>
              </p:nvSpPr>
              <p:spPr>
                <a:xfrm>
                  <a:off x="8971691" y="2090530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CB087396-2771-4E05-A9C6-F07C2031A63B}"/>
                    </a:ext>
                  </a:extLst>
                </p:cNvPr>
                <p:cNvSpPr/>
                <p:nvPr/>
              </p:nvSpPr>
              <p:spPr>
                <a:xfrm>
                  <a:off x="8971691" y="2340783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82436D3D-3D31-4631-9FC0-42E6BF5F8538}"/>
                    </a:ext>
                  </a:extLst>
                </p:cNvPr>
                <p:cNvSpPr/>
                <p:nvPr/>
              </p:nvSpPr>
              <p:spPr>
                <a:xfrm>
                  <a:off x="9452553" y="2340791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39353236-7B9C-4196-89CB-4D7510681513}"/>
                    </a:ext>
                  </a:extLst>
                </p:cNvPr>
                <p:cNvSpPr/>
                <p:nvPr/>
              </p:nvSpPr>
              <p:spPr>
                <a:xfrm>
                  <a:off x="10901557" y="2336607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AF87B879-69E3-4924-9081-1EA617EF73CD}"/>
                    </a:ext>
                  </a:extLst>
                </p:cNvPr>
                <p:cNvSpPr/>
                <p:nvPr/>
              </p:nvSpPr>
              <p:spPr>
                <a:xfrm>
                  <a:off x="10654101" y="2576612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AAADE54C-0FDD-4F20-9D46-710CB3362491}"/>
                    </a:ext>
                  </a:extLst>
                </p:cNvPr>
                <p:cNvSpPr/>
                <p:nvPr/>
              </p:nvSpPr>
              <p:spPr>
                <a:xfrm>
                  <a:off x="9215476" y="2819385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363FDE60-BBE8-44D2-A4C4-B579F1F1652C}"/>
                    </a:ext>
                  </a:extLst>
                </p:cNvPr>
                <p:cNvSpPr/>
                <p:nvPr/>
              </p:nvSpPr>
              <p:spPr>
                <a:xfrm>
                  <a:off x="9701662" y="2819385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0CD95274-DDD5-45FF-B4ED-D360B2429C7C}"/>
                    </a:ext>
                  </a:extLst>
                </p:cNvPr>
                <p:cNvSpPr/>
                <p:nvPr/>
              </p:nvSpPr>
              <p:spPr>
                <a:xfrm>
                  <a:off x="9934009" y="2819385"/>
                  <a:ext cx="172800" cy="172800"/>
                </a:xfrm>
                <a:prstGeom prst="ellipse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DD9A4F38-42A2-47BE-87E0-96AB54B52D43}"/>
                    </a:ext>
                  </a:extLst>
                </p:cNvPr>
                <p:cNvSpPr/>
                <p:nvPr/>
              </p:nvSpPr>
              <p:spPr>
                <a:xfrm>
                  <a:off x="8970886" y="2816622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99813859-4DB3-43F0-8CD3-A26020F08C9E}"/>
                    </a:ext>
                  </a:extLst>
                </p:cNvPr>
                <p:cNvSpPr/>
                <p:nvPr/>
              </p:nvSpPr>
              <p:spPr>
                <a:xfrm>
                  <a:off x="10172497" y="2336607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929178F5-7BBB-4083-85F8-78ADC26D5FDC}"/>
                    </a:ext>
                  </a:extLst>
                </p:cNvPr>
                <p:cNvSpPr/>
                <p:nvPr/>
              </p:nvSpPr>
              <p:spPr>
                <a:xfrm>
                  <a:off x="10421038" y="2583097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7356B46E-18FF-4DEC-8B82-DA2B7136B9C8}"/>
                    </a:ext>
                  </a:extLst>
                </p:cNvPr>
                <p:cNvSpPr/>
                <p:nvPr/>
              </p:nvSpPr>
              <p:spPr>
                <a:xfrm>
                  <a:off x="10656666" y="2336607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DCF64D34-CBD5-4859-951D-13A7FA5C9586}"/>
                    </a:ext>
                  </a:extLst>
                </p:cNvPr>
                <p:cNvSpPr/>
                <p:nvPr/>
              </p:nvSpPr>
              <p:spPr>
                <a:xfrm>
                  <a:off x="10419953" y="1853277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6485C1CE-1F3E-416B-BA2F-96E191684615}"/>
                    </a:ext>
                  </a:extLst>
                </p:cNvPr>
                <p:cNvSpPr/>
                <p:nvPr/>
              </p:nvSpPr>
              <p:spPr>
                <a:xfrm>
                  <a:off x="9701662" y="2086335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727B2BD2-EDD0-43F8-AF1D-3DF4A9E6126A}"/>
                    </a:ext>
                  </a:extLst>
                </p:cNvPr>
                <p:cNvSpPr/>
                <p:nvPr/>
              </p:nvSpPr>
              <p:spPr>
                <a:xfrm>
                  <a:off x="9452553" y="2096308"/>
                  <a:ext cx="172800" cy="172800"/>
                </a:xfrm>
                <a:prstGeom prst="ellipse">
                  <a:avLst/>
                </a:prstGeom>
                <a:solidFill>
                  <a:srgbClr val="C285A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5EAF4A5-6047-4123-9125-5D75D861B0D8}"/>
                </a:ext>
              </a:extLst>
            </p:cNvPr>
            <p:cNvGrpSpPr/>
            <p:nvPr/>
          </p:nvGrpSpPr>
          <p:grpSpPr>
            <a:xfrm>
              <a:off x="617641" y="1287349"/>
              <a:ext cx="11104129" cy="4886867"/>
              <a:chOff x="617641" y="1287349"/>
              <a:chExt cx="11104129" cy="4886867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028A0D9-EA54-4FF6-892C-27501C3C2FAB}"/>
                  </a:ext>
                </a:extLst>
              </p:cNvPr>
              <p:cNvGrpSpPr/>
              <p:nvPr/>
            </p:nvGrpSpPr>
            <p:grpSpPr>
              <a:xfrm>
                <a:off x="7869724" y="3193729"/>
                <a:ext cx="3852046" cy="2761824"/>
                <a:chOff x="7869724" y="3193729"/>
                <a:chExt cx="3852046" cy="2761824"/>
              </a:xfrm>
            </p:grpSpPr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BAB8DFE0-933D-42EE-8FB8-1876F4217D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15001" y="3193729"/>
                  <a:ext cx="0" cy="115200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1A808F9-BD05-473F-962E-7BE8A1AE17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5615" y="4471175"/>
                      <a:ext cx="3196155" cy="1484378"/>
                    </a:xfrm>
                    <a:prstGeom prst="roundRect">
                      <a:avLst/>
                    </a:prstGeom>
                    <a:noFill/>
                    <a:ln w="28575">
                      <a:solidFill>
                        <a:srgbClr val="0C5E8D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Generate the second random number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[0,1]</m:t>
                          </m:r>
                        </m:oMath>
                      </a14:m>
                      <a:r>
                        <a:rPr lang="en-GB" sz="16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to update the simulation clock</a:t>
                      </a: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⁡(</m:t>
                                </m:r>
                                <m:sSub>
                                  <m:sSub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GB" sz="1600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1A808F9-BD05-473F-962E-7BE8A1AE175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25615" y="4471175"/>
                      <a:ext cx="3196155" cy="1484378"/>
                    </a:xfrm>
                    <a:prstGeom prst="round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  <a:ln w="28575">
                      <a:solidFill>
                        <a:srgbClr val="0C5E8D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FF179D55-D966-46E1-8545-B7C5ABE1A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9724" y="4815055"/>
                  <a:ext cx="576000" cy="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849A70E-EC83-4FDD-82A5-1CC4ED322FCF}"/>
                  </a:ext>
                </a:extLst>
              </p:cNvPr>
              <p:cNvGrpSpPr/>
              <p:nvPr/>
            </p:nvGrpSpPr>
            <p:grpSpPr>
              <a:xfrm>
                <a:off x="617641" y="1287349"/>
                <a:ext cx="7174261" cy="4886867"/>
                <a:chOff x="617641" y="1287349"/>
                <a:chExt cx="7174261" cy="4886867"/>
              </a:xfrm>
            </p:grpSpPr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BCFC1BF4-ED97-4A67-9417-CF65BEF68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707662" y="4133909"/>
                  <a:ext cx="540000" cy="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028A1F9E-EE34-40D2-8AA7-5033D580EC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9565" y="4815055"/>
                  <a:ext cx="576000" cy="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0DC3C032-718D-4299-821C-C8832FBC9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535091" y="3065643"/>
                  <a:ext cx="1980000" cy="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1403234C-CE66-4523-BC61-601D5D861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339275" y="2345643"/>
                  <a:ext cx="540000" cy="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3E609B40-DB46-441D-AF6B-51D9D9E738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980939" y="4062688"/>
                  <a:ext cx="3564000" cy="0"/>
                </a:xfrm>
                <a:prstGeom prst="straightConnector1">
                  <a:avLst/>
                </a:prstGeom>
                <a:ln w="57150">
                  <a:solidFill>
                    <a:srgbClr val="0C5E8D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93439535-AD59-4F7A-A98E-996EA2D285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7642" y="1287349"/>
                      <a:ext cx="2978979" cy="646986"/>
                    </a:xfrm>
                    <a:prstGeom prst="roundRect">
                      <a:avLst/>
                    </a:prstGeom>
                    <a:noFill/>
                    <a:ln w="28575">
                      <a:solidFill>
                        <a:srgbClr val="0C5E8D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A system with </a:t>
                      </a:r>
                      <a14:m>
                        <m:oMath xmlns:m="http://schemas.openxmlformats.org/officeDocument/2006/math"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GB" sz="16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particles and </a:t>
                      </a:r>
                      <a14:m>
                        <m:oMath xmlns:m="http://schemas.openxmlformats.org/officeDocument/2006/math">
                          <m:r>
                            <a:rPr lang="en-GB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a14:m>
                      <a:r>
                        <a:rPr lang="en-GB" sz="16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possible types of events </a:t>
                      </a:r>
                    </a:p>
                  </p:txBody>
                </p:sp>
              </mc:Choice>
              <mc:Fallback xmlns="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93439535-AD59-4F7A-A98E-996EA2D2850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7642" y="1287349"/>
                      <a:ext cx="2978979" cy="646986"/>
                    </a:xfrm>
                    <a:prstGeom prst="roundRect">
                      <a:avLst/>
                    </a:prstGeom>
                    <a:blipFill>
                      <a:blip r:embed="rId4"/>
                      <a:stretch>
                        <a:fillRect b="-2703"/>
                      </a:stretch>
                    </a:blipFill>
                    <a:ln w="28575">
                      <a:solidFill>
                        <a:srgbClr val="0C5E8D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56961E8-94EE-4168-9D5B-A753EEDF345E}"/>
                    </a:ext>
                  </a:extLst>
                </p:cNvPr>
                <p:cNvSpPr txBox="1"/>
                <p:nvPr/>
              </p:nvSpPr>
              <p:spPr>
                <a:xfrm>
                  <a:off x="617641" y="4493587"/>
                  <a:ext cx="2975611" cy="646986"/>
                </a:xfrm>
                <a:prstGeom prst="roundRect">
                  <a:avLst/>
                </a:prstGeom>
                <a:noFill/>
                <a:ln w="28575">
                  <a:solidFill>
                    <a:srgbClr val="0C5E8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Compile an event list with their rates</a:t>
                  </a:r>
                </a:p>
              </p:txBody>
            </p: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7E64DAFD-3003-4CE1-A4BC-2549DC6FA8F9}"/>
                    </a:ext>
                  </a:extLst>
                </p:cNvPr>
                <p:cNvGrpSpPr/>
                <p:nvPr/>
              </p:nvGrpSpPr>
              <p:grpSpPr>
                <a:xfrm>
                  <a:off x="731122" y="5138847"/>
                  <a:ext cx="2712813" cy="1035369"/>
                  <a:chOff x="4209052" y="2590711"/>
                  <a:chExt cx="2712813" cy="1035369"/>
                </a:xfrm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270ECA1B-3B57-414B-BDB9-AC501896EABC}"/>
                      </a:ext>
                    </a:extLst>
                  </p:cNvPr>
                  <p:cNvGrpSpPr/>
                  <p:nvPr/>
                </p:nvGrpSpPr>
                <p:grpSpPr>
                  <a:xfrm>
                    <a:off x="4215886" y="2590711"/>
                    <a:ext cx="2705979" cy="466354"/>
                    <a:chOff x="825056" y="5159217"/>
                    <a:chExt cx="2705979" cy="466354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4" name="TextBox 133">
                          <a:extLst>
                            <a:ext uri="{FF2B5EF4-FFF2-40B4-BE49-F238E27FC236}">
                              <a16:creationId xmlns:a16="http://schemas.microsoft.com/office/drawing/2014/main" id="{B07C2262-8689-4BA4-B78E-50AE5F90B8B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62346" y="5159217"/>
                          <a:ext cx="422872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4" name="TextBox 133">
                          <a:extLst>
                            <a:ext uri="{FF2B5EF4-FFF2-40B4-BE49-F238E27FC236}">
                              <a16:creationId xmlns:a16="http://schemas.microsoft.com/office/drawing/2014/main" id="{B07C2262-8689-4BA4-B78E-50AE5F90B8B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62346" y="5159217"/>
                          <a:ext cx="422872" cy="2616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5" name="TextBox 134">
                          <a:extLst>
                            <a:ext uri="{FF2B5EF4-FFF2-40B4-BE49-F238E27FC236}">
                              <a16:creationId xmlns:a16="http://schemas.microsoft.com/office/drawing/2014/main" id="{891F45BF-296F-4990-9A03-2664B4D765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95080" y="5159217"/>
                          <a:ext cx="422872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5" name="TextBox 134">
                          <a:extLst>
                            <a:ext uri="{FF2B5EF4-FFF2-40B4-BE49-F238E27FC236}">
                              <a16:creationId xmlns:a16="http://schemas.microsoft.com/office/drawing/2014/main" id="{891F45BF-296F-4990-9A03-2664B4D7657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395080" y="5159217"/>
                          <a:ext cx="422872" cy="2616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6" name="TextBox 135">
                          <a:extLst>
                            <a:ext uri="{FF2B5EF4-FFF2-40B4-BE49-F238E27FC236}">
                              <a16:creationId xmlns:a16="http://schemas.microsoft.com/office/drawing/2014/main" id="{C7DFE720-15AA-486D-AF44-B4264F89AAC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58865" y="5159217"/>
                          <a:ext cx="426142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6" name="TextBox 135">
                          <a:extLst>
                            <a:ext uri="{FF2B5EF4-FFF2-40B4-BE49-F238E27FC236}">
                              <a16:creationId xmlns:a16="http://schemas.microsoft.com/office/drawing/2014/main" id="{C7DFE720-15AA-486D-AF44-B4264F89AAC1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58865" y="5159217"/>
                          <a:ext cx="426142" cy="261610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7" name="TextBox 136">
                          <a:extLst>
                            <a:ext uri="{FF2B5EF4-FFF2-40B4-BE49-F238E27FC236}">
                              <a16:creationId xmlns:a16="http://schemas.microsoft.com/office/drawing/2014/main" id="{ACBE5AA7-69AF-4D6E-9998-FC362FD019C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058278" y="5159217"/>
                          <a:ext cx="472757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7" name="TextBox 136">
                          <a:extLst>
                            <a:ext uri="{FF2B5EF4-FFF2-40B4-BE49-F238E27FC236}">
                              <a16:creationId xmlns:a16="http://schemas.microsoft.com/office/drawing/2014/main" id="{ACBE5AA7-69AF-4D6E-9998-FC362FD019C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058278" y="5159217"/>
                          <a:ext cx="472757" cy="261610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138" name="Group 137">
                      <a:extLst>
                        <a:ext uri="{FF2B5EF4-FFF2-40B4-BE49-F238E27FC236}">
                          <a16:creationId xmlns:a16="http://schemas.microsoft.com/office/drawing/2014/main" id="{BE37B5E3-99E7-489C-8C1A-5387EC338C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056" y="5420827"/>
                      <a:ext cx="2577601" cy="204744"/>
                      <a:chOff x="5126457" y="1824957"/>
                      <a:chExt cx="2577601" cy="204744"/>
                    </a:xfrm>
                  </p:grpSpPr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0EA80B97-82B8-4B58-B17C-8E8B241C56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26457" y="1824957"/>
                        <a:ext cx="697451" cy="204744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GB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6A81BD5C-AAB1-463C-8127-27CE60D4FE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23908" y="1824957"/>
                        <a:ext cx="180000" cy="204744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GB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1A5CADF4-7301-40DE-B38B-20AF0F5FA7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774" y="1824957"/>
                        <a:ext cx="360000" cy="20474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GB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43" name="Rectangle 142">
                            <a:extLst>
                              <a:ext uri="{FF2B5EF4-FFF2-40B4-BE49-F238E27FC236}">
                                <a16:creationId xmlns:a16="http://schemas.microsoft.com/office/drawing/2014/main" id="{04646A0B-CD79-41BC-9483-819BD323ED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55640" y="1824957"/>
                            <a:ext cx="468000" cy="204744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GB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∙∙∙</m:t>
                                  </m:r>
                                </m:oMath>
                              </m:oMathPara>
                            </a14:m>
                            <a:endParaRPr lang="en-GB" dirty="0">
                              <a:solidFill>
                                <a:schemeClr val="tx1"/>
                              </a:solidFill>
                              <a:latin typeface="Yu Gothic UI Semibold" panose="020B0700000000000000" pitchFamily="34" charset="-128"/>
                              <a:ea typeface="Yu Gothic UI Semibold" panose="020B0700000000000000" pitchFamily="34" charset="-128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43" name="Rectangle 142">
                            <a:extLst>
                              <a:ext uri="{FF2B5EF4-FFF2-40B4-BE49-F238E27FC236}">
                                <a16:creationId xmlns:a16="http://schemas.microsoft.com/office/drawing/2014/main" id="{04646A0B-CD79-41BC-9483-819BD323EDE6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355640" y="1824957"/>
                            <a:ext cx="468000" cy="204744"/>
                          </a:xfrm>
                          <a:prstGeom prst="rect">
                            <a:avLst/>
                          </a:prstGeom>
                          <a:blipFill>
                            <a:blip r:embed="rId9"/>
                            <a:stretch>
                              <a:fillRect b="-14706"/>
                            </a:stretch>
                          </a:blipFill>
                          <a:ln>
                            <a:noFill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GB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id="{B5F79BC0-B9E9-46C4-8517-C252F24D05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0741" y="1824957"/>
                        <a:ext cx="684000" cy="20474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GB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  <p:sp>
                    <p:nvSpPr>
                      <p:cNvPr id="145" name="Rectangle 144">
                        <a:extLst>
                          <a:ext uri="{FF2B5EF4-FFF2-40B4-BE49-F238E27FC236}">
                            <a16:creationId xmlns:a16="http://schemas.microsoft.com/office/drawing/2014/main" id="{29DC59FC-B734-49BF-ADB9-4174015344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8058" y="1824957"/>
                        <a:ext cx="216000" cy="204744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GB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9" name="TextBox 138">
                          <a:extLst>
                            <a:ext uri="{FF2B5EF4-FFF2-40B4-BE49-F238E27FC236}">
                              <a16:creationId xmlns:a16="http://schemas.microsoft.com/office/drawing/2014/main" id="{6CF06971-F90A-4054-94FD-C26B26CA974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58269" y="5159217"/>
                          <a:ext cx="631583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fr-FR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9" name="TextBox 138">
                          <a:extLst>
                            <a:ext uri="{FF2B5EF4-FFF2-40B4-BE49-F238E27FC236}">
                              <a16:creationId xmlns:a16="http://schemas.microsoft.com/office/drawing/2014/main" id="{6CF06971-F90A-4054-94FD-C26B26CA974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58269" y="5159217"/>
                          <a:ext cx="631583" cy="26161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32" name="Right Brace 131">
                    <a:extLst>
                      <a:ext uri="{FF2B5EF4-FFF2-40B4-BE49-F238E27FC236}">
                        <a16:creationId xmlns:a16="http://schemas.microsoft.com/office/drawing/2014/main" id="{EDB3C7FD-AC9F-42F5-A407-3255C9E250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65894" y="1919498"/>
                    <a:ext cx="263918" cy="2577601"/>
                  </a:xfrm>
                  <a:prstGeom prst="rightBrace">
                    <a:avLst>
                      <a:gd name="adj1" fmla="val 48744"/>
                      <a:gd name="adj2" fmla="val 50000"/>
                    </a:avLst>
                  </a:prstGeom>
                  <a:ln w="28575">
                    <a:solidFill>
                      <a:srgbClr val="0C5E8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GB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3" name="TextBox 132">
                        <a:extLst>
                          <a:ext uri="{FF2B5EF4-FFF2-40B4-BE49-F238E27FC236}">
                            <a16:creationId xmlns:a16="http://schemas.microsoft.com/office/drawing/2014/main" id="{5D0DA8AC-FC9C-4C5B-B452-C7F2237AD1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86262" y="3349081"/>
                        <a:ext cx="607409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2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3" name="TextBox 132">
                        <a:extLst>
                          <a:ext uri="{FF2B5EF4-FFF2-40B4-BE49-F238E27FC236}">
                            <a16:creationId xmlns:a16="http://schemas.microsoft.com/office/drawing/2014/main" id="{5D0DA8AC-FC9C-4C5B-B452-C7F2237AD19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86262" y="3349081"/>
                        <a:ext cx="607409" cy="27699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9B9EFF0B-43E0-4443-A16B-8418C97D0692}"/>
                    </a:ext>
                  </a:extLst>
                </p:cNvPr>
                <p:cNvGrpSpPr/>
                <p:nvPr/>
              </p:nvGrpSpPr>
              <p:grpSpPr>
                <a:xfrm>
                  <a:off x="4326968" y="4493587"/>
                  <a:ext cx="3464934" cy="1664856"/>
                  <a:chOff x="4326968" y="4493587"/>
                  <a:chExt cx="3464934" cy="1664856"/>
                </a:xfrm>
              </p:grpSpPr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B8DB0B7-266B-4172-920C-97F4139048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892246" y="5725539"/>
                    <a:ext cx="349445" cy="240104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7" name="TextBox 116">
                        <a:extLst>
                          <a:ext uri="{FF2B5EF4-FFF2-40B4-BE49-F238E27FC236}">
                            <a16:creationId xmlns:a16="http://schemas.microsoft.com/office/drawing/2014/main" id="{7A27E9D3-E73F-4B7B-8163-A7E30F3DC9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26968" y="4493587"/>
                        <a:ext cx="3464934" cy="646986"/>
                      </a:xfrm>
                      <a:prstGeom prst="roundRect">
                        <a:avLst/>
                      </a:prstGeom>
                      <a:noFill/>
                      <a:ln w="28575">
                        <a:solidFill>
                          <a:srgbClr val="0C5E8D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rPr>
                          <a:t>Generate the first random number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[0,1]</m:t>
                            </m:r>
                          </m:oMath>
                        </a14:m>
                        <a:r>
                          <a:rPr lang="en-GB" sz="1600" dirty="0">
                            <a:solidFill>
                              <a:schemeClr val="tx1"/>
                            </a:solidFill>
                            <a:latin typeface="Yu Gothic UI Semibold" panose="020B0700000000000000" pitchFamily="34" charset="-128"/>
                            <a:ea typeface="Yu Gothic UI Semibold" panose="020B0700000000000000" pitchFamily="34" charset="-128"/>
                          </a:rPr>
                          <a:t> to choose an event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17" name="TextBox 116">
                        <a:extLst>
                          <a:ext uri="{FF2B5EF4-FFF2-40B4-BE49-F238E27FC236}">
                            <a16:creationId xmlns:a16="http://schemas.microsoft.com/office/drawing/2014/main" id="{7A27E9D3-E73F-4B7B-8163-A7E30F3DC92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26968" y="4493587"/>
                        <a:ext cx="3464934" cy="646986"/>
                      </a:xfrm>
                      <a:prstGeom prst="roundRect">
                        <a:avLst/>
                      </a:prstGeom>
                      <a:blipFill>
                        <a:blip r:embed="rId12"/>
                        <a:stretch>
                          <a:fillRect b="-2679"/>
                        </a:stretch>
                      </a:blipFill>
                      <a:ln w="28575">
                        <a:solidFill>
                          <a:srgbClr val="0C5E8D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F2C8654E-D94E-4F33-94D5-41D218C6AF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51268" y="5219923"/>
                        <a:ext cx="422872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1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F2C8654E-D94E-4F33-94D5-41D218C6AF3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51268" y="5219923"/>
                        <a:ext cx="422872" cy="261610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E879CBDB-07EE-4347-9CFB-1B77C0CCB92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84002" y="5219923"/>
                        <a:ext cx="422872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1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E879CBDB-07EE-4347-9CFB-1B77C0CCB92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84002" y="5219923"/>
                        <a:ext cx="422872" cy="261610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E987454E-C7BC-46AA-9646-9A74877AD8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47787" y="5219923"/>
                        <a:ext cx="426142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1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E987454E-C7BC-46AA-9646-9A74877AD8D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547787" y="5219923"/>
                        <a:ext cx="426142" cy="261610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62FA2160-F3D8-4361-8A05-9737BD0118C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47200" y="5219923"/>
                        <a:ext cx="472757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1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62FA2160-F3D8-4361-8A05-9737BD0118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47200" y="5219923"/>
                        <a:ext cx="472757" cy="261610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8CBF654B-91FA-4A98-839C-D995B8EE2AA5}"/>
                      </a:ext>
                    </a:extLst>
                  </p:cNvPr>
                  <p:cNvSpPr/>
                  <p:nvPr/>
                </p:nvSpPr>
                <p:spPr>
                  <a:xfrm>
                    <a:off x="4713978" y="5484235"/>
                    <a:ext cx="697451" cy="204744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A375350C-4A9A-48D4-A4C7-7DFE8FCBE53B}"/>
                      </a:ext>
                    </a:extLst>
                  </p:cNvPr>
                  <p:cNvSpPr/>
                  <p:nvPr/>
                </p:nvSpPr>
                <p:spPr>
                  <a:xfrm>
                    <a:off x="5411429" y="5484235"/>
                    <a:ext cx="180000" cy="204744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0EA5141D-FE20-4E29-912A-73A5A1287FB4}"/>
                      </a:ext>
                    </a:extLst>
                  </p:cNvPr>
                  <p:cNvSpPr/>
                  <p:nvPr/>
                </p:nvSpPr>
                <p:spPr>
                  <a:xfrm>
                    <a:off x="5587295" y="5495958"/>
                    <a:ext cx="360000" cy="20474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5" name="Rectangle 124">
                        <a:extLst>
                          <a:ext uri="{FF2B5EF4-FFF2-40B4-BE49-F238E27FC236}">
                            <a16:creationId xmlns:a16="http://schemas.microsoft.com/office/drawing/2014/main" id="{EF581AB5-4954-412D-86E1-3000DB4A48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43161" y="5484235"/>
                        <a:ext cx="468000" cy="204744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∙∙∙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5" name="Rectangle 124">
                        <a:extLst>
                          <a:ext uri="{FF2B5EF4-FFF2-40B4-BE49-F238E27FC236}">
                            <a16:creationId xmlns:a16="http://schemas.microsoft.com/office/drawing/2014/main" id="{EF581AB5-4954-412D-86E1-3000DB4A48A4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43161" y="5484235"/>
                        <a:ext cx="468000" cy="204744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b="-1176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FB058517-5528-4D12-9C03-B16B3B6C82B0}"/>
                      </a:ext>
                    </a:extLst>
                  </p:cNvPr>
                  <p:cNvSpPr/>
                  <p:nvPr/>
                </p:nvSpPr>
                <p:spPr>
                  <a:xfrm>
                    <a:off x="6418262" y="5484235"/>
                    <a:ext cx="684000" cy="204744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9A9A6233-FB7D-416E-8C76-44958FC468FE}"/>
                      </a:ext>
                    </a:extLst>
                  </p:cNvPr>
                  <p:cNvSpPr/>
                  <p:nvPr/>
                </p:nvSpPr>
                <p:spPr>
                  <a:xfrm>
                    <a:off x="7075579" y="5484235"/>
                    <a:ext cx="216000" cy="204744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8" name="TextBox 127">
                        <a:extLst>
                          <a:ext uri="{FF2B5EF4-FFF2-40B4-BE49-F238E27FC236}">
                            <a16:creationId xmlns:a16="http://schemas.microsoft.com/office/drawing/2014/main" id="{2DAF470C-4ED4-4BF6-BD17-72E8D88CE9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47191" y="5219923"/>
                        <a:ext cx="631583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1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8" name="TextBox 127">
                        <a:extLst>
                          <a:ext uri="{FF2B5EF4-FFF2-40B4-BE49-F238E27FC236}">
                            <a16:creationId xmlns:a16="http://schemas.microsoft.com/office/drawing/2014/main" id="{2DAF470C-4ED4-4BF6-BD17-72E8D88CE9F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47191" y="5219923"/>
                        <a:ext cx="631583" cy="261610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9" name="Rectangle 128">
                        <a:extLst>
                          <a:ext uri="{FF2B5EF4-FFF2-40B4-BE49-F238E27FC236}">
                            <a16:creationId xmlns:a16="http://schemas.microsoft.com/office/drawing/2014/main" id="{8A32F1FD-76FD-4255-9EC4-C1445EBC2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45151" y="5881444"/>
                        <a:ext cx="759246" cy="27699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200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9" name="Rectangle 128">
                        <a:extLst>
                          <a:ext uri="{FF2B5EF4-FFF2-40B4-BE49-F238E27FC236}">
                            <a16:creationId xmlns:a16="http://schemas.microsoft.com/office/drawing/2014/main" id="{8A32F1FD-76FD-4255-9EC4-C1445EBC22D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045151" y="5881444"/>
                        <a:ext cx="759246" cy="276999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368E1A1F-5794-45B9-AE5C-A782DBDDD1ED}"/>
                      </a:ext>
                    </a:extLst>
                  </p:cNvPr>
                  <p:cNvSpPr/>
                  <p:nvPr/>
                </p:nvSpPr>
                <p:spPr>
                  <a:xfrm>
                    <a:off x="5590184" y="5481533"/>
                    <a:ext cx="360000" cy="225232"/>
                  </a:xfrm>
                  <a:prstGeom prst="rect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</a:endParaRPr>
                  </a:p>
                </p:txBody>
              </p: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53F7716-CEBA-4097-81F8-C760871F1ABB}"/>
                    </a:ext>
                  </a:extLst>
                </p:cNvPr>
                <p:cNvSpPr txBox="1"/>
                <p:nvPr/>
              </p:nvSpPr>
              <p:spPr>
                <a:xfrm>
                  <a:off x="4326968" y="1290633"/>
                  <a:ext cx="3464934" cy="646986"/>
                </a:xfrm>
                <a:prstGeom prst="roundRect">
                  <a:avLst/>
                </a:prstGeom>
                <a:noFill/>
                <a:ln w="28575">
                  <a:solidFill>
                    <a:srgbClr val="0C5E8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Check if the system meet</a:t>
                  </a:r>
                  <a:r>
                    <a:rPr lang="en-GB" altLang="zh-CN" sz="160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s</a:t>
                  </a:r>
                  <a:r>
                    <a:rPr lang="en-GB" sz="160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 the stop condition or not 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7B6C03C-6303-46FC-B33A-6D28981D3AD1}"/>
                    </a:ext>
                  </a:extLst>
                </p:cNvPr>
                <p:cNvSpPr txBox="1"/>
                <p:nvPr/>
              </p:nvSpPr>
              <p:spPr>
                <a:xfrm>
                  <a:off x="5924336" y="2708548"/>
                  <a:ext cx="1365763" cy="646986"/>
                </a:xfrm>
                <a:prstGeom prst="round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Stop the simulation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65501691-174F-4CC7-BBCC-6F65D7955024}"/>
                    </a:ext>
                  </a:extLst>
                </p:cNvPr>
                <p:cNvSpPr txBox="1"/>
                <p:nvPr/>
              </p:nvSpPr>
              <p:spPr>
                <a:xfrm>
                  <a:off x="6655919" y="2123654"/>
                  <a:ext cx="5610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Yes</a:t>
                  </a:r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D8120E2C-DB10-4095-BEFF-0A1D1F977693}"/>
                    </a:ext>
                  </a:extLst>
                </p:cNvPr>
                <p:cNvSpPr txBox="1"/>
                <p:nvPr/>
              </p:nvSpPr>
              <p:spPr>
                <a:xfrm>
                  <a:off x="4931811" y="3623193"/>
                  <a:ext cx="498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Yu Gothic UI Semibold" panose="020B0700000000000000" pitchFamily="34" charset="-128"/>
                      <a:ea typeface="Yu Gothic UI Semibold" panose="020B0700000000000000" pitchFamily="34" charset="-128"/>
                    </a:rPr>
                    <a:t>No</a:t>
                  </a:r>
                  <a:endParaRPr lang="en-GB" dirty="0">
                    <a:latin typeface="Yu Gothic UI Semibold" panose="020B0700000000000000" pitchFamily="34" charset="-128"/>
                    <a:ea typeface="Yu Gothic UI Semibold" panose="020B0700000000000000" pitchFamily="34" charset="-128"/>
                  </a:endParaRPr>
                </a:p>
              </p:txBody>
            </p:sp>
          </p:grpSp>
        </p:grp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646A353A-775B-4704-88B3-7B16AE1173A7}"/>
              </a:ext>
            </a:extLst>
          </p:cNvPr>
          <p:cNvSpPr txBox="1"/>
          <p:nvPr/>
        </p:nvSpPr>
        <p:spPr>
          <a:xfrm>
            <a:off x="5147178" y="5673159"/>
            <a:ext cx="65289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>
                <a:solidFill>
                  <a:srgbClr val="0C5E8D"/>
                </a:solidFill>
              </a:rPr>
              <a:t>[Ref] </a:t>
            </a:r>
            <a:r>
              <a:rPr lang="en-US" sz="1000" i="1" dirty="0">
                <a:solidFill>
                  <a:srgbClr val="0C5E8D"/>
                </a:solidFill>
              </a:rPr>
              <a:t>Journal of The Electrochemical Society, 163 (2) F59-F70 (2016)</a:t>
            </a:r>
            <a:r>
              <a:rPr lang="en-GB" sz="1000" i="1" dirty="0">
                <a:solidFill>
                  <a:srgbClr val="0C5E8D"/>
                </a:solidFill>
              </a:rPr>
              <a:t>.  </a:t>
            </a:r>
          </a:p>
        </p:txBody>
      </p:sp>
      <p:graphicFrame>
        <p:nvGraphicFramePr>
          <p:cNvPr id="178" name="Table 177">
            <a:extLst>
              <a:ext uri="{FF2B5EF4-FFF2-40B4-BE49-F238E27FC236}">
                <a16:creationId xmlns:a16="http://schemas.microsoft.com/office/drawing/2014/main" id="{10D86544-3F80-496A-BBB1-9C5C809724A4}"/>
              </a:ext>
            </a:extLst>
          </p:cNvPr>
          <p:cNvGraphicFramePr>
            <a:graphicFrameLocks noGrp="1"/>
          </p:cNvGraphicFramePr>
          <p:nvPr/>
        </p:nvGraphicFramePr>
        <p:xfrm>
          <a:off x="819129" y="2222120"/>
          <a:ext cx="2170800" cy="12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200">
                  <a:extLst>
                    <a:ext uri="{9D8B030D-6E8A-4147-A177-3AD203B41FA5}">
                      <a16:colId xmlns:a16="http://schemas.microsoft.com/office/drawing/2014/main" val="1214939197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2295274843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2393063361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829556857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3038978015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1394285666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97852045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2137272926"/>
                    </a:ext>
                  </a:extLst>
                </a:gridCol>
                <a:gridCol w="241200">
                  <a:extLst>
                    <a:ext uri="{9D8B030D-6E8A-4147-A177-3AD203B41FA5}">
                      <a16:colId xmlns:a16="http://schemas.microsoft.com/office/drawing/2014/main" val="1481465301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288366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431835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709003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049660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52644"/>
                  </a:ext>
                </a:extLst>
              </a:tr>
            </a:tbl>
          </a:graphicData>
        </a:graphic>
      </p:graphicFrame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CC4B4AC-4494-4948-8C8F-4B39E5F221D8}"/>
              </a:ext>
            </a:extLst>
          </p:cNvPr>
          <p:cNvGrpSpPr/>
          <p:nvPr/>
        </p:nvGrpSpPr>
        <p:grpSpPr>
          <a:xfrm>
            <a:off x="850133" y="1647573"/>
            <a:ext cx="2103471" cy="1795312"/>
            <a:chOff x="1801520" y="3145719"/>
            <a:chExt cx="2103471" cy="1795312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FC953152-7036-4960-A3C6-6802EA86FEED}"/>
                </a:ext>
              </a:extLst>
            </p:cNvPr>
            <p:cNvGrpSpPr/>
            <p:nvPr/>
          </p:nvGrpSpPr>
          <p:grpSpPr>
            <a:xfrm>
              <a:off x="1801520" y="3477528"/>
              <a:ext cx="2103471" cy="1411691"/>
              <a:chOff x="1801520" y="3477528"/>
              <a:chExt cx="2103471" cy="1411691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F2311E96-1F51-485A-966B-F0AD3486F9A5}"/>
                  </a:ext>
                </a:extLst>
              </p:cNvPr>
              <p:cNvSpPr/>
              <p:nvPr/>
            </p:nvSpPr>
            <p:spPr>
              <a:xfrm>
                <a:off x="2040218" y="3477528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CA6FA328-67C3-4AA1-AE42-A2E50491CAB6}"/>
                  </a:ext>
                </a:extLst>
              </p:cNvPr>
              <p:cNvSpPr/>
              <p:nvPr/>
            </p:nvSpPr>
            <p:spPr>
              <a:xfrm>
                <a:off x="3732191" y="3755795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65088999-955F-45B0-BE4B-35D53E984E5C}"/>
                  </a:ext>
                </a:extLst>
              </p:cNvPr>
              <p:cNvSpPr/>
              <p:nvPr/>
            </p:nvSpPr>
            <p:spPr>
              <a:xfrm>
                <a:off x="3484735" y="3755795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23E968E2-EC3E-4DB4-B1D6-8760B7F031FC}"/>
                  </a:ext>
                </a:extLst>
              </p:cNvPr>
              <p:cNvSpPr/>
              <p:nvPr/>
            </p:nvSpPr>
            <p:spPr>
              <a:xfrm>
                <a:off x="3003131" y="3755795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384DBEA6-FDA6-47CD-B9CF-5B04F4E6CE54}"/>
                  </a:ext>
                </a:extLst>
              </p:cNvPr>
              <p:cNvSpPr/>
              <p:nvPr/>
            </p:nvSpPr>
            <p:spPr>
              <a:xfrm>
                <a:off x="2283187" y="3755795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E11C04A6-A1AF-4036-9686-02BD9F9F7F86}"/>
                  </a:ext>
                </a:extLst>
              </p:cNvPr>
              <p:cNvSpPr/>
              <p:nvPr/>
            </p:nvSpPr>
            <p:spPr>
              <a:xfrm>
                <a:off x="1802325" y="3987564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ABF6BDE-5C0C-43F2-A374-5B4DA5E7F78F}"/>
                  </a:ext>
                </a:extLst>
              </p:cNvPr>
              <p:cNvSpPr/>
              <p:nvPr/>
            </p:nvSpPr>
            <p:spPr>
              <a:xfrm>
                <a:off x="1802325" y="4237817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32F96F5-0ADF-4388-B5F3-090B7C15A066}"/>
                  </a:ext>
                </a:extLst>
              </p:cNvPr>
              <p:cNvSpPr/>
              <p:nvPr/>
            </p:nvSpPr>
            <p:spPr>
              <a:xfrm>
                <a:off x="2283187" y="4237825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9474D9EE-8090-48FB-A96E-C4E8C492C148}"/>
                  </a:ext>
                </a:extLst>
              </p:cNvPr>
              <p:cNvSpPr/>
              <p:nvPr/>
            </p:nvSpPr>
            <p:spPr>
              <a:xfrm>
                <a:off x="3732191" y="4233641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EEF2578E-1D0A-494B-BB55-F7E906043780}"/>
                  </a:ext>
                </a:extLst>
              </p:cNvPr>
              <p:cNvSpPr/>
              <p:nvPr/>
            </p:nvSpPr>
            <p:spPr>
              <a:xfrm>
                <a:off x="3484735" y="4473646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1A4A885-F81E-46A2-8714-1608B40D751B}"/>
                  </a:ext>
                </a:extLst>
              </p:cNvPr>
              <p:cNvSpPr/>
              <p:nvPr/>
            </p:nvSpPr>
            <p:spPr>
              <a:xfrm>
                <a:off x="2046110" y="4716419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E27531D-40FA-417A-9FF6-3125A7450FED}"/>
                  </a:ext>
                </a:extLst>
              </p:cNvPr>
              <p:cNvSpPr/>
              <p:nvPr/>
            </p:nvSpPr>
            <p:spPr>
              <a:xfrm>
                <a:off x="2532296" y="4716419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EF38CB14-4EE4-4AFE-BD22-8E385773E084}"/>
                  </a:ext>
                </a:extLst>
              </p:cNvPr>
              <p:cNvSpPr/>
              <p:nvPr/>
            </p:nvSpPr>
            <p:spPr>
              <a:xfrm>
                <a:off x="2764643" y="4716419"/>
                <a:ext cx="172800" cy="1728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540AF6C1-4EE4-4BE7-AC00-83B3AA8BDE79}"/>
                  </a:ext>
                </a:extLst>
              </p:cNvPr>
              <p:cNvSpPr/>
              <p:nvPr/>
            </p:nvSpPr>
            <p:spPr>
              <a:xfrm>
                <a:off x="1801520" y="4713656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CB7CE581-827F-437A-BE6F-C7494E860986}"/>
                  </a:ext>
                </a:extLst>
              </p:cNvPr>
              <p:cNvSpPr/>
              <p:nvPr/>
            </p:nvSpPr>
            <p:spPr>
              <a:xfrm>
                <a:off x="3003131" y="4233641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FAF1386E-26CB-4AA9-B204-13054876C70E}"/>
                  </a:ext>
                </a:extLst>
              </p:cNvPr>
              <p:cNvSpPr/>
              <p:nvPr/>
            </p:nvSpPr>
            <p:spPr>
              <a:xfrm>
                <a:off x="3251672" y="4480131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DE249DED-C20B-4760-B86C-FBFED20E48F9}"/>
                  </a:ext>
                </a:extLst>
              </p:cNvPr>
              <p:cNvSpPr/>
              <p:nvPr/>
            </p:nvSpPr>
            <p:spPr>
              <a:xfrm>
                <a:off x="3487300" y="4233641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BE35767B-C9D9-4090-8483-E81DAA0058EF}"/>
                  </a:ext>
                </a:extLst>
              </p:cNvPr>
              <p:cNvSpPr/>
              <p:nvPr/>
            </p:nvSpPr>
            <p:spPr>
              <a:xfrm>
                <a:off x="3250587" y="3750311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FB355F66-FFCB-4074-A308-8557EA87F137}"/>
                  </a:ext>
                </a:extLst>
              </p:cNvPr>
              <p:cNvSpPr/>
              <p:nvPr/>
            </p:nvSpPr>
            <p:spPr>
              <a:xfrm>
                <a:off x="2532296" y="3983369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5019416E-3B43-4552-BF2E-487A56544779}"/>
                  </a:ext>
                </a:extLst>
              </p:cNvPr>
              <p:cNvSpPr/>
              <p:nvPr/>
            </p:nvSpPr>
            <p:spPr>
              <a:xfrm>
                <a:off x="2283187" y="3993342"/>
                <a:ext cx="172800" cy="172800"/>
              </a:xfrm>
              <a:prstGeom prst="ellipse">
                <a:avLst/>
              </a:prstGeom>
              <a:solidFill>
                <a:srgbClr val="C285A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>
                  <a:latin typeface="Yu Gothic UI Semibold" panose="020B0700000000000000" pitchFamily="34" charset="-128"/>
                  <a:ea typeface="Yu Gothic UI Semibold" panose="020B0700000000000000" pitchFamily="34" charset="-128"/>
                </a:endParaRPr>
              </a:p>
            </p:txBody>
          </p:sp>
        </p:grpSp>
        <p:sp>
          <p:nvSpPr>
            <p:cNvPr id="181" name="Arrow: Up-Down 180">
              <a:extLst>
                <a:ext uri="{FF2B5EF4-FFF2-40B4-BE49-F238E27FC236}">
                  <a16:creationId xmlns:a16="http://schemas.microsoft.com/office/drawing/2014/main" id="{9E71E7F3-BA5F-4E7C-A0DB-70F58584560B}"/>
                </a:ext>
              </a:extLst>
            </p:cNvPr>
            <p:cNvSpPr/>
            <p:nvPr/>
          </p:nvSpPr>
          <p:spPr>
            <a:xfrm>
              <a:off x="2091579" y="3713740"/>
              <a:ext cx="72000" cy="360000"/>
            </a:xfrm>
            <a:prstGeom prst="upDownArrow">
              <a:avLst>
                <a:gd name="adj1" fmla="val 44860"/>
                <a:gd name="adj2" fmla="val 85975"/>
              </a:avLst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Arrow: Up-Down 181">
              <a:extLst>
                <a:ext uri="{FF2B5EF4-FFF2-40B4-BE49-F238E27FC236}">
                  <a16:creationId xmlns:a16="http://schemas.microsoft.com/office/drawing/2014/main" id="{C22E52CE-E771-4927-8F1F-A94423492C45}"/>
                </a:ext>
              </a:extLst>
            </p:cNvPr>
            <p:cNvSpPr/>
            <p:nvPr/>
          </p:nvSpPr>
          <p:spPr>
            <a:xfrm>
              <a:off x="3053531" y="3428362"/>
              <a:ext cx="72000" cy="288000"/>
            </a:xfrm>
            <a:prstGeom prst="upDownArrow">
              <a:avLst>
                <a:gd name="adj1" fmla="val 44860"/>
                <a:gd name="adj2" fmla="val 85975"/>
              </a:avLst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66C8151-8A2E-4120-9D2F-00D09D65A696}"/>
                </a:ext>
              </a:extLst>
            </p:cNvPr>
            <p:cNvSpPr txBox="1"/>
            <p:nvPr/>
          </p:nvSpPr>
          <p:spPr>
            <a:xfrm>
              <a:off x="1887178" y="3145719"/>
              <a:ext cx="1845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adsorption / </a:t>
              </a:r>
              <a:r>
                <a:rPr lang="fr-FR" sz="1200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desorption</a:t>
              </a:r>
              <a:endPara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184" name="Arrow: Curved Down 183">
              <a:extLst>
                <a:ext uri="{FF2B5EF4-FFF2-40B4-BE49-F238E27FC236}">
                  <a16:creationId xmlns:a16="http://schemas.microsoft.com/office/drawing/2014/main" id="{5719158D-D271-4FDE-B8C6-3E66F3765656}"/>
                </a:ext>
              </a:extLst>
            </p:cNvPr>
            <p:cNvSpPr/>
            <p:nvPr/>
          </p:nvSpPr>
          <p:spPr>
            <a:xfrm flipV="1">
              <a:off x="1850006" y="4428728"/>
              <a:ext cx="326350" cy="165370"/>
            </a:xfrm>
            <a:prstGeom prst="curvedDownArrow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5" name="Arrow: Curved Down 184">
              <a:extLst>
                <a:ext uri="{FF2B5EF4-FFF2-40B4-BE49-F238E27FC236}">
                  <a16:creationId xmlns:a16="http://schemas.microsoft.com/office/drawing/2014/main" id="{9D10B148-EB2F-487D-AAFA-D3664752C079}"/>
                </a:ext>
              </a:extLst>
            </p:cNvPr>
            <p:cNvSpPr/>
            <p:nvPr/>
          </p:nvSpPr>
          <p:spPr>
            <a:xfrm flipH="1" flipV="1">
              <a:off x="2782637" y="4428728"/>
              <a:ext cx="326350" cy="165370"/>
            </a:xfrm>
            <a:prstGeom prst="curvedDownArrow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6" name="Arrow: Curved Down 185">
              <a:extLst>
                <a:ext uri="{FF2B5EF4-FFF2-40B4-BE49-F238E27FC236}">
                  <a16:creationId xmlns:a16="http://schemas.microsoft.com/office/drawing/2014/main" id="{5664F1B5-C011-4DB6-B359-CBAAFFF84227}"/>
                </a:ext>
              </a:extLst>
            </p:cNvPr>
            <p:cNvSpPr/>
            <p:nvPr/>
          </p:nvSpPr>
          <p:spPr>
            <a:xfrm rot="5400000">
              <a:off x="2629190" y="4123137"/>
              <a:ext cx="326350" cy="165370"/>
            </a:xfrm>
            <a:prstGeom prst="curvedDownArrow">
              <a:avLst/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7" name="Arrow: Up-Down 186">
              <a:extLst>
                <a:ext uri="{FF2B5EF4-FFF2-40B4-BE49-F238E27FC236}">
                  <a16:creationId xmlns:a16="http://schemas.microsoft.com/office/drawing/2014/main" id="{C399ACDD-CB46-441D-B6AA-1ABA54D38B87}"/>
                </a:ext>
              </a:extLst>
            </p:cNvPr>
            <p:cNvSpPr/>
            <p:nvPr/>
          </p:nvSpPr>
          <p:spPr>
            <a:xfrm rot="16200000">
              <a:off x="2700092" y="4660537"/>
              <a:ext cx="72000" cy="288000"/>
            </a:xfrm>
            <a:prstGeom prst="upDownArrow">
              <a:avLst>
                <a:gd name="adj1" fmla="val 44860"/>
                <a:gd name="adj2" fmla="val 85975"/>
              </a:avLst>
            </a:prstGeom>
            <a:solidFill>
              <a:srgbClr val="0C5E8D"/>
            </a:solidFill>
            <a:ln>
              <a:solidFill>
                <a:srgbClr val="0C5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278984DE-9EF7-41B3-8AE1-E5D7D52C9EDC}"/>
                </a:ext>
              </a:extLst>
            </p:cNvPr>
            <p:cNvSpPr txBox="1"/>
            <p:nvPr/>
          </p:nvSpPr>
          <p:spPr>
            <a:xfrm>
              <a:off x="2079974" y="4417151"/>
              <a:ext cx="8106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diffusion</a:t>
              </a:r>
              <a:endPara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ABC8B09C-49B0-4717-BF52-BAE053268C1B}"/>
                </a:ext>
              </a:extLst>
            </p:cNvPr>
            <p:cNvSpPr txBox="1"/>
            <p:nvPr/>
          </p:nvSpPr>
          <p:spPr>
            <a:xfrm>
              <a:off x="2926645" y="4664032"/>
              <a:ext cx="752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reaction</a:t>
              </a:r>
              <a:endPara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593D5-EB32-3AA4-3D8A-12FE73F35A88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792BE6-E2F0-748E-EF87-7666F996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4" name="Picture 6" descr="Université de Picardie — Wikipédia">
              <a:extLst>
                <a:ext uri="{FF2B5EF4-FFF2-40B4-BE49-F238E27FC236}">
                  <a16:creationId xmlns:a16="http://schemas.microsoft.com/office/drawing/2014/main" id="{BC6C5D6B-92B8-F2A0-9B9F-5901488B5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7E6F71-6E84-4AA4-CAFB-4A68CFCE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6" name="Grafik 1">
              <a:extLst>
                <a:ext uri="{FF2B5EF4-FFF2-40B4-BE49-F238E27FC236}">
                  <a16:creationId xmlns:a16="http://schemas.microsoft.com/office/drawing/2014/main" id="{33DB28F2-BDDA-C034-A133-2DE70E16B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38405E-E8AB-D9F3-FA22-8F5C78766E92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C1086D9-87E6-B714-0B30-A61E9E701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4C0A68-1355-C175-F13B-D644B4E9FE3D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8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5C62-F56D-4598-A39E-44AD12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6B974-EF46-454E-9C8E-3C8D78724E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5E8D"/>
          </a:solidFill>
          <a:ln>
            <a:solidFill>
              <a:srgbClr val="0C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62940-48F4-4B2A-BCCA-B002E0539009}"/>
              </a:ext>
            </a:extLst>
          </p:cNvPr>
          <p:cNvSpPr/>
          <p:nvPr/>
        </p:nvSpPr>
        <p:spPr>
          <a:xfrm>
            <a:off x="293077" y="246015"/>
            <a:ext cx="11605846" cy="6330461"/>
          </a:xfrm>
          <a:prstGeom prst="rect">
            <a:avLst/>
          </a:prstGeom>
          <a:solidFill>
            <a:srgbClr val="DE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74F-A09F-4041-9436-AB939C965A4C}"/>
              </a:ext>
            </a:extLst>
          </p:cNvPr>
          <p:cNvSpPr txBox="1"/>
          <p:nvPr/>
        </p:nvSpPr>
        <p:spPr>
          <a:xfrm>
            <a:off x="496368" y="392438"/>
            <a:ext cx="1031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KMC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events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&amp; </a:t>
            </a:r>
            <a:r>
              <a:rPr lang="fr-FR" altLang="zh-CN" sz="2400" b="1" dirty="0" err="1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event</a:t>
            </a:r>
            <a:r>
              <a:rPr lang="fr-FR" altLang="zh-CN" sz="2400" b="1" dirty="0">
                <a:solidFill>
                  <a:srgbClr val="0C5E8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rates – Part I</a:t>
            </a:r>
            <a:endParaRPr lang="en-GB" sz="2400" b="1" dirty="0">
              <a:solidFill>
                <a:srgbClr val="0C5E8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stomShape 1">
                <a:extLst>
                  <a:ext uri="{FF2B5EF4-FFF2-40B4-BE49-F238E27FC236}">
                    <a16:creationId xmlns:a16="http://schemas.microsoft.com/office/drawing/2014/main" id="{15649826-B40D-40A6-87E8-3FFA57BB7A43}"/>
                  </a:ext>
                </a:extLst>
              </p:cNvPr>
              <p:cNvSpPr/>
              <p:nvPr/>
            </p:nvSpPr>
            <p:spPr>
              <a:xfrm>
                <a:off x="496368" y="1092652"/>
                <a:ext cx="5331944" cy="4456748"/>
              </a:xfrm>
              <a:prstGeom prst="rect">
                <a:avLst/>
              </a:prstGeom>
              <a:noFill/>
              <a:ln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GB" sz="2000" b="1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Electrochemical reaction event 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Long distance tunnelling according to Marcus-Hush theory 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Inner reorganisation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fr-FR" b="0" i="1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altLang="zh-CN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altLang="zh-CN" spc="-1" dirty="0" err="1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obtained</a:t>
                </a:r>
                <a:r>
                  <a:rPr lang="fr-FR" altLang="zh-CN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:r>
                  <a:rPr lang="fr-FR" altLang="zh-CN" spc="-1" dirty="0" err="1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from</a:t>
                </a:r>
                <a:r>
                  <a:rPr lang="fr-FR" altLang="zh-CN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DFT </a:t>
                </a:r>
                <a:r>
                  <a:rPr lang="fr-FR" altLang="zh-CN" spc="-1" dirty="0" err="1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calculation</a:t>
                </a:r>
                <a:endParaRPr lang="fr-FR" altLang="zh-CN" spc="-1" dirty="0">
                  <a:solidFill>
                    <a:srgbClr val="0000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en-GB" spc="-1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Total reorganisation energy 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Yu Gothic UI" panose="020B0500000000000000" pitchFamily="34" charset="-128"/>
                            </a:rPr>
                          </m:ctrlPr>
                        </m:sSubPr>
                        <m:e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Yu Gothic UI" panose="020B0500000000000000" pitchFamily="34" charset="-128"/>
                            </a:rPr>
                            <m:t>𝐸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fr-FR" b="0" i="1" spc="-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fr-FR" i="1" spc="-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pc="-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i="1" spc="-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fr-FR" altLang="zh-CN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zh-CN" altLang="en-GB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altLang="zh-CN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GB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</m:den>
                      </m:f>
                      <m:r>
                        <a:rPr lang="en-GB" altLang="zh-CN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GB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altLang="zh-CN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</m:den>
                      </m:f>
                      <m:r>
                        <a:rPr lang="en-GB" altLang="zh-CN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f>
                        <m:fPr>
                          <m:ctrlP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GB" altLang="zh-CN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altLang="zh-CN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GB" altLang="zh-CN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pc="-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GB" sz="2000" b="1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Electrochemical reaction rate</a:t>
                </a:r>
                <a:r>
                  <a:rPr lang="en-GB" sz="2000" b="1" strike="noStrike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0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𝒓𝒆𝒂</m:t>
                        </m:r>
                      </m:sub>
                    </m:sSub>
                  </m:oMath>
                </a14:m>
                <a:endParaRPr lang="en-US" sz="2000" b="1" strike="noStrike" spc="-1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trike="noStrike" spc="-1" dirty="0">
                    <a:solidFill>
                      <a:srgbClr val="000000"/>
                    </a:soli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Eyring equation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𝑟𝑒𝑎𝑐</m:t>
                          </m:r>
                        </m:sub>
                      </m:sSub>
                      <m:r>
                        <a:rPr lang="fr-FR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f>
                        <m:fPr>
                          <m:ctrlPr>
                            <a:rPr lang="fr-FR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pc="-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fr-FR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r>
                        <a:rPr lang="fr-FR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fr-FR" i="1" spc="-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 spc="-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 spc="-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pc="-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num>
                        <m:den>
                          <m:r>
                            <a:rPr lang="fr-FR" b="0" i="1" spc="-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fr-FR" b="0" i="1" spc="-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trike="noStrike" spc="-1" dirty="0">
                  <a:solidFill>
                    <a:srgbClr val="0000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strike="noStrike" spc="-1" dirty="0">
                  <a:solidFill>
                    <a:srgbClr val="0000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</mc:Choice>
        <mc:Fallback xmlns="">
          <p:sp>
            <p:nvSpPr>
              <p:cNvPr id="14" name="CustomShape 1">
                <a:extLst>
                  <a:ext uri="{FF2B5EF4-FFF2-40B4-BE49-F238E27FC236}">
                    <a16:creationId xmlns:a16="http://schemas.microsoft.com/office/drawing/2014/main" id="{15649826-B40D-40A6-87E8-3FFA57BB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68" y="1092652"/>
                <a:ext cx="5331944" cy="4456748"/>
              </a:xfrm>
              <a:prstGeom prst="rect">
                <a:avLst/>
              </a:prstGeom>
              <a:blipFill>
                <a:blip r:embed="rId8"/>
                <a:stretch>
                  <a:fillRect l="-1257" t="-958"/>
                </a:stretch>
              </a:blipFill>
              <a:ln>
                <a:noFill/>
                <a:rou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11533CA-C13A-48C8-93DA-E82E6D6C3C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5752" y="1413521"/>
            <a:ext cx="5798920" cy="4030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0A1FB6-41F5-0744-4023-819683159B2D}"/>
              </a:ext>
            </a:extLst>
          </p:cNvPr>
          <p:cNvGrpSpPr/>
          <p:nvPr/>
        </p:nvGrpSpPr>
        <p:grpSpPr>
          <a:xfrm>
            <a:off x="478520" y="5920957"/>
            <a:ext cx="11823506" cy="978956"/>
            <a:chOff x="478520" y="5920957"/>
            <a:chExt cx="11823506" cy="9789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F47BDA-14C9-809F-5E72-78BBE29F6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1" b="21172"/>
            <a:stretch/>
          </p:blipFill>
          <p:spPr>
            <a:xfrm>
              <a:off x="478520" y="6032220"/>
              <a:ext cx="1372448" cy="443191"/>
            </a:xfrm>
            <a:prstGeom prst="rect">
              <a:avLst/>
            </a:prstGeom>
          </p:spPr>
        </p:pic>
        <p:pic>
          <p:nvPicPr>
            <p:cNvPr id="15" name="Picture 6" descr="Université de Picardie — Wikipédia">
              <a:extLst>
                <a:ext uri="{FF2B5EF4-FFF2-40B4-BE49-F238E27FC236}">
                  <a16:creationId xmlns:a16="http://schemas.microsoft.com/office/drawing/2014/main" id="{47A211B0-5871-71FF-4136-D99EFC28B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94" y="6058910"/>
              <a:ext cx="353357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C01781-357B-27D5-CDE3-7EA37E3C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000" r="95500">
                          <a14:foregroundMark x1="56000" y1="50500" x2="56000" y2="50500"/>
                          <a14:foregroundMark x1="53500" y1="35500" x2="53500" y2="35500"/>
                          <a14:foregroundMark x1="65500" y1="28500" x2="68000" y2="30000"/>
                          <a14:foregroundMark x1="40000" y1="26500" x2="38000" y2="30500"/>
                          <a14:foregroundMark x1="26000" y1="28000" x2="26500" y2="30000"/>
                          <a14:foregroundMark x1="15500" y1="40500" x2="17500" y2="43500"/>
                          <a14:foregroundMark x1="42500" y1="49500" x2="67500" y2="53000"/>
                          <a14:foregroundMark x1="67500" y1="53000" x2="73000" y2="51500"/>
                          <a14:foregroundMark x1="95500" y1="70000" x2="95500" y2="70000"/>
                          <a14:foregroundMark x1="6000" y1="31000" x2="6000" y2="31000"/>
                          <a14:foregroundMark x1="5000" y1="26000" x2="5000" y2="26000"/>
                          <a14:foregroundMark x1="38500" y1="34000" x2="38500" y2="34000"/>
                          <a14:foregroundMark x1="52000" y1="29000" x2="52000" y2="29000"/>
                          <a14:foregroundMark x1="73500" y1="34500" x2="7350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8125" y="5920957"/>
              <a:ext cx="665716" cy="665716"/>
            </a:xfrm>
            <a:prstGeom prst="rect">
              <a:avLst/>
            </a:prstGeom>
          </p:spPr>
        </p:pic>
        <p:pic>
          <p:nvPicPr>
            <p:cNvPr id="17" name="Grafik 1">
              <a:extLst>
                <a:ext uri="{FF2B5EF4-FFF2-40B4-BE49-F238E27FC236}">
                  <a16:creationId xmlns:a16="http://schemas.microsoft.com/office/drawing/2014/main" id="{BA6B3FAE-DE80-308D-B3B2-91C96C9E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51" b="92994" l="3783" r="98684">
                          <a14:foregroundMark x1="31086" y1="58599" x2="31086" y2="58599"/>
                          <a14:foregroundMark x1="30592" y1="34713" x2="30592" y2="34713"/>
                          <a14:foregroundMark x1="30592" y1="37261" x2="30592" y2="37261"/>
                          <a14:foregroundMark x1="30592" y1="37261" x2="29934" y2="37261"/>
                          <a14:foregroundMark x1="29194" y1="37261" x2="21464" y2="39172"/>
                          <a14:foregroundMark x1="3783" y1="20382" x2="3783" y2="20382"/>
                          <a14:foregroundMark x1="12747" y1="73885" x2="12747" y2="73885"/>
                          <a14:foregroundMark x1="67023" y1="33758" x2="67023" y2="33758"/>
                          <a14:foregroundMark x1="85197" y1="41720" x2="85197" y2="41720"/>
                          <a14:foregroundMark x1="92516" y1="50637" x2="92516" y2="50637"/>
                          <a14:foregroundMark x1="94984" y1="72930" x2="94984" y2="72930"/>
                          <a14:foregroundMark x1="40954" y1="19427" x2="40954" y2="19427"/>
                          <a14:foregroundMark x1="27878" y1="6051" x2="27878" y2="6051"/>
                          <a14:foregroundMark x1="30099" y1="11465" x2="30099" y2="11465"/>
                          <a14:foregroundMark x1="22780" y1="86306" x2="22780" y2="86306"/>
                          <a14:foregroundMark x1="26727" y1="93312" x2="26727" y2="93312"/>
                          <a14:foregroundMark x1="18914" y1="21338" x2="18914" y2="21338"/>
                          <a14:foregroundMark x1="98684" y1="89809" x2="98684" y2="89809"/>
                          <a14:foregroundMark x1="23684" y1="10510" x2="23684" y2="10510"/>
                          <a14:foregroundMark x1="22122" y1="14013" x2="22122" y2="14013"/>
                          <a14:foregroundMark x1="35609" y1="24841" x2="35609" y2="24841"/>
                          <a14:foregroundMark x1="32648" y1="17834" x2="32648" y2="17834"/>
                          <a14:foregroundMark x1="18421" y1="75478" x2="18421" y2="75478"/>
                          <a14:foregroundMark x1="16859" y1="57643" x2="16859" y2="57643"/>
                          <a14:foregroundMark x1="16612" y1="34713" x2="16612" y2="34713"/>
                          <a14:foregroundMark x1="31086" y1="84395" x2="31086" y2="84395"/>
                          <a14:foregroundMark x1="33141" y1="78981" x2="33141" y2="78981"/>
                          <a14:foregroundMark x1="31743" y1="82484" x2="31743" y2="82484"/>
                          <a14:foregroundMark x1="29194" y1="87898" x2="29194" y2="87898"/>
                          <a14:foregroundMark x1="24424" y1="88854" x2="24424" y2="88854"/>
                          <a14:foregroundMark x1="20477" y1="80892" x2="20477" y2="80892"/>
                          <a14:foregroundMark x1="21464" y1="81847" x2="21464" y2="81847"/>
                          <a14:backgroundMark x1="25987" y1="65605" x2="25987" y2="65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902" y="6111503"/>
              <a:ext cx="1087896" cy="28462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608B6B-AF3A-750B-AC57-CDD95B140413}"/>
                </a:ext>
              </a:extLst>
            </p:cNvPr>
            <p:cNvSpPr/>
            <p:nvPr/>
          </p:nvSpPr>
          <p:spPr>
            <a:xfrm>
              <a:off x="2576531" y="6098347"/>
              <a:ext cx="794241" cy="310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00"/>
                </a:lnSpc>
              </a:pPr>
              <a:r>
                <a:rPr lang="fr-FR" altLang="zh-CN" sz="10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ENERGIE</a:t>
              </a:r>
            </a:p>
            <a:p>
              <a:pPr algn="ctr">
                <a:lnSpc>
                  <a:spcPts val="1400"/>
                </a:lnSpc>
              </a:pP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RS</a:t>
              </a:r>
              <a:r>
                <a:rPr lang="fr-FR" altLang="zh-CN" sz="1400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2</a:t>
              </a:r>
              <a:r>
                <a:rPr lang="fr-FR" altLang="zh-CN" dirty="0">
                  <a:solidFill>
                    <a:srgbClr val="8D1C66"/>
                  </a:solidFill>
                  <a:latin typeface="Bahnschrift SemiBold SemiConden" panose="020B0502040204020203" pitchFamily="34" charset="0"/>
                </a:rPr>
                <a:t>E</a:t>
              </a:r>
              <a:endParaRPr lang="en-GB" sz="1050" dirty="0">
                <a:solidFill>
                  <a:srgbClr val="8D1C66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20" name="Picture 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C370ECF-0604-AD29-85DC-DF5C5F1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500" b="67000" l="4000" r="44500">
                          <a14:foregroundMark x1="5500" y1="41000" x2="7500" y2="38500"/>
                          <a14:foregroundMark x1="23500" y1="49500" x2="23500" y2="49500"/>
                          <a14:foregroundMark x1="23500" y1="49000" x2="23500" y2="49000"/>
                          <a14:foregroundMark x1="41500" y1="39000" x2="42500" y2="45500"/>
                          <a14:foregroundMark x1="4500" y1="48500" x2="5974" y2="55133"/>
                          <a14:foregroundMark x1="5702" y1="55212" x2="6500" y2="52500"/>
                          <a14:foregroundMark x1="7500" y1="58000" x2="8500" y2="55500"/>
                          <a14:foregroundMark x1="8500" y1="55000" x2="7000" y2="53500"/>
                          <a14:backgroundMark x1="3000" y1="60000" x2="2500" y2="63000"/>
                          <a14:backgroundMark x1="3500" y1="60500" x2="3500" y2="60500"/>
                          <a14:backgroundMark x1="3000" y1="56000" x2="4500" y2="6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1" r="50193" b="28219"/>
            <a:stretch/>
          </p:blipFill>
          <p:spPr>
            <a:xfrm>
              <a:off x="2320776" y="6053760"/>
              <a:ext cx="447823" cy="4001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62D11-26AC-E4E7-2CB7-A9BE303DCA67}"/>
                </a:ext>
              </a:extLst>
            </p:cNvPr>
            <p:cNvSpPr txBox="1"/>
            <p:nvPr/>
          </p:nvSpPr>
          <p:spPr>
            <a:xfrm>
              <a:off x="11810755" y="6530581"/>
              <a:ext cx="49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8851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24289E4C40374E9A8ED38AE6F4A0EB" ma:contentTypeVersion="7" ma:contentTypeDescription="Create a new document." ma:contentTypeScope="" ma:versionID="26d69397c21885cd14d37d1c3237db04">
  <xsd:schema xmlns:xsd="http://www.w3.org/2001/XMLSchema" xmlns:xs="http://www.w3.org/2001/XMLSchema" xmlns:p="http://schemas.microsoft.com/office/2006/metadata/properties" xmlns:ns2="8280a253-075c-48fe-9660-f1977891f3a9" targetNamespace="http://schemas.microsoft.com/office/2006/metadata/properties" ma:root="true" ma:fieldsID="40616bbdeab7d4c7ed7f5e47ab49280e" ns2:_="">
    <xsd:import namespace="8280a253-075c-48fe-9660-f1977891f3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0a253-075c-48fe-9660-f1977891f3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3A1075-51A2-4DF4-A14B-2641BFF13AE1}"/>
</file>

<file path=customXml/itemProps2.xml><?xml version="1.0" encoding="utf-8"?>
<ds:datastoreItem xmlns:ds="http://schemas.openxmlformats.org/officeDocument/2006/customXml" ds:itemID="{9E56A2DD-89B0-483F-AF97-D9771536251E}"/>
</file>

<file path=customXml/itemProps3.xml><?xml version="1.0" encoding="utf-8"?>
<ds:datastoreItem xmlns:ds="http://schemas.openxmlformats.org/officeDocument/2006/customXml" ds:itemID="{E72F1C9B-DADB-4F5E-9381-FCB7B2897D3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44666</TotalTime>
  <Words>1875</Words>
  <Application>Microsoft Office PowerPoint</Application>
  <PresentationFormat>Widescreen</PresentationFormat>
  <Paragraphs>443</Paragraphs>
  <Slides>34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Yu Gothic</vt:lpstr>
      <vt:lpstr>Yu Gothic UI</vt:lpstr>
      <vt:lpstr>Yu Gothic UI Semibold</vt:lpstr>
      <vt:lpstr>Arial</vt:lpstr>
      <vt:lpstr>Bahnschrift SemiBold SemiConden</vt:lpstr>
      <vt:lpstr>Berlin Sans FB</vt:lpstr>
      <vt:lpstr>Calibri</vt:lpstr>
      <vt:lpstr>Cambria Math</vt:lpstr>
      <vt:lpstr>Open Sans</vt:lpstr>
      <vt:lpstr>Symbol</vt:lpstr>
      <vt:lpstr>Times New Roman</vt:lpstr>
      <vt:lpstr>Wingdings</vt:lpstr>
      <vt:lpstr>Office Theme</vt:lpstr>
      <vt:lpstr>InDraw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subject/>
  <dc:creator>Microsoft Office User</dc:creator>
  <dc:description/>
  <cp:lastModifiedBy>Jia YU</cp:lastModifiedBy>
  <cp:revision>532</cp:revision>
  <dcterms:created xsi:type="dcterms:W3CDTF">2019-11-27T13:12:47Z</dcterms:created>
  <dcterms:modified xsi:type="dcterms:W3CDTF">2023-09-19T16:40:36Z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宽屏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  <property fmtid="{D5CDD505-2E9C-101B-9397-08002B2CF9AE}" pid="12" name="ContentTypeId">
    <vt:lpwstr>0x010100A924289E4C40374E9A8ED38AE6F4A0EB</vt:lpwstr>
  </property>
</Properties>
</file>