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1310" r:id="rId3"/>
    <p:sldId id="1286" r:id="rId4"/>
    <p:sldId id="1300" r:id="rId5"/>
    <p:sldId id="1320" r:id="rId6"/>
    <p:sldId id="1314" r:id="rId7"/>
    <p:sldId id="1308" r:id="rId8"/>
    <p:sldId id="1309" r:id="rId9"/>
    <p:sldId id="1313" r:id="rId10"/>
    <p:sldId id="1283" r:id="rId11"/>
    <p:sldId id="1311" r:id="rId12"/>
    <p:sldId id="1312" r:id="rId13"/>
    <p:sldId id="1285" r:id="rId14"/>
    <p:sldId id="1319" r:id="rId15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488F80-2119-42AB-9AEA-886D59C6A88D}">
          <p14:sldIdLst>
            <p14:sldId id="256"/>
            <p14:sldId id="1310"/>
            <p14:sldId id="1286"/>
            <p14:sldId id="1300"/>
            <p14:sldId id="1320"/>
            <p14:sldId id="1314"/>
            <p14:sldId id="1308"/>
            <p14:sldId id="1309"/>
            <p14:sldId id="1313"/>
            <p14:sldId id="1283"/>
            <p14:sldId id="1311"/>
            <p14:sldId id="1312"/>
          </p14:sldIdLst>
        </p14:section>
        <p14:section name="Untitled Section" id="{D666E167-3D00-4DC4-90E8-EF0AB16DB235}">
          <p14:sldIdLst>
            <p14:sldId id="1285"/>
            <p14:sldId id="1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470BF4-9180-1BB5-AFF5-DD863C464668}" name="Piotr de Silva" initials="PdS" userId="S::pdes@win.dtu.dk::ccc0c25e-2c80-4965-91cd-7cc76a76e9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F4B183"/>
    <a:srgbClr val="FFFFFF"/>
    <a:srgbClr val="D0CECE"/>
    <a:srgbClr val="C55A11"/>
    <a:srgbClr val="FF00FF"/>
    <a:srgbClr val="70AD47"/>
    <a:srgbClr val="7F7F7F"/>
    <a:srgbClr val="0C5E8D"/>
    <a:srgbClr val="B4C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0505" autoAdjust="0"/>
  </p:normalViewPr>
  <p:slideViewPr>
    <p:cSldViewPr snapToGrid="0">
      <p:cViewPr varScale="1">
        <p:scale>
          <a:sx n="105" d="100"/>
          <a:sy n="105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 Xiaotong" userId="1b06df0a244c9ab2" providerId="LiveId" clId="{67A20219-F6E4-40EE-A61F-5A14F474ABDE}"/>
    <pc:docChg chg="custSel addSld delSld modSld modSection">
      <pc:chgData name="Zhang Xiaotong" userId="1b06df0a244c9ab2" providerId="LiveId" clId="{67A20219-F6E4-40EE-A61F-5A14F474ABDE}" dt="2023-09-21T12:39:06.558" v="7" actId="478"/>
      <pc:docMkLst>
        <pc:docMk/>
      </pc:docMkLst>
      <pc:sldChg chg="delCm">
        <pc:chgData name="Zhang Xiaotong" userId="1b06df0a244c9ab2" providerId="LiveId" clId="{67A20219-F6E4-40EE-A61F-5A14F474ABDE}" dt="2023-09-21T12:34:44.143" v="3"/>
        <pc:sldMkLst>
          <pc:docMk/>
          <pc:sldMk cId="2058680676" sldId="1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hang Xiaotong" userId="1b06df0a244c9ab2" providerId="LiveId" clId="{67A20219-F6E4-40EE-A61F-5A14F474ABDE}" dt="2023-09-21T12:34:44.143" v="3"/>
              <pc2:cmMkLst xmlns:pc2="http://schemas.microsoft.com/office/powerpoint/2019/9/main/command">
                <pc:docMk/>
                <pc:sldMk cId="2058680676" sldId="1286"/>
                <pc2:cmMk id="{A0C905C5-DE61-4B4B-91EE-81857B1325BC}"/>
              </pc2:cmMkLst>
            </pc226:cmChg>
          </p:ext>
        </pc:extLst>
      </pc:sldChg>
      <pc:sldChg chg="del">
        <pc:chgData name="Zhang Xiaotong" userId="1b06df0a244c9ab2" providerId="LiveId" clId="{67A20219-F6E4-40EE-A61F-5A14F474ABDE}" dt="2023-09-21T12:29:12.280" v="1" actId="47"/>
        <pc:sldMkLst>
          <pc:docMk/>
          <pc:sldMk cId="4255370845" sldId="1287"/>
        </pc:sldMkLst>
      </pc:sldChg>
      <pc:sldChg chg="del">
        <pc:chgData name="Zhang Xiaotong" userId="1b06df0a244c9ab2" providerId="LiveId" clId="{67A20219-F6E4-40EE-A61F-5A14F474ABDE}" dt="2023-09-21T12:29:21.567" v="2" actId="47"/>
        <pc:sldMkLst>
          <pc:docMk/>
          <pc:sldMk cId="3546729182" sldId="1316"/>
        </pc:sldMkLst>
      </pc:sldChg>
      <pc:sldChg chg="addSp delSp modSp mod">
        <pc:chgData name="Zhang Xiaotong" userId="1b06df0a244c9ab2" providerId="LiveId" clId="{67A20219-F6E4-40EE-A61F-5A14F474ABDE}" dt="2023-09-21T12:39:06.558" v="7" actId="478"/>
        <pc:sldMkLst>
          <pc:docMk/>
          <pc:sldMk cId="2260001886" sldId="1317"/>
        </pc:sldMkLst>
        <pc:spChg chg="add del mod">
          <ac:chgData name="Zhang Xiaotong" userId="1b06df0a244c9ab2" providerId="LiveId" clId="{67A20219-F6E4-40EE-A61F-5A14F474ABDE}" dt="2023-09-21T12:39:06.558" v="7" actId="478"/>
          <ac:spMkLst>
            <pc:docMk/>
            <pc:sldMk cId="2260001886" sldId="1317"/>
            <ac:spMk id="5" creationId="{083EA357-B16D-A2C5-4612-BD0F22809E2F}"/>
          </ac:spMkLst>
        </pc:spChg>
      </pc:sldChg>
      <pc:sldChg chg="add">
        <pc:chgData name="Zhang Xiaotong" userId="1b06df0a244c9ab2" providerId="LiveId" clId="{67A20219-F6E4-40EE-A61F-5A14F474ABDE}" dt="2023-09-21T12:29:05.203" v="0"/>
        <pc:sldMkLst>
          <pc:docMk/>
          <pc:sldMk cId="2779389837" sldId="1320"/>
        </pc:sldMkLst>
      </pc:sldChg>
    </pc:docChg>
  </pc:docChgLst>
  <pc:docChgLst>
    <pc:chgData name="Xiaotong Zhang" userId="1b06df0a244c9ab2" providerId="LiveId" clId="{C05105D8-77B8-40BC-9742-C033E9BB4B45}"/>
    <pc:docChg chg="delSld modSection">
      <pc:chgData name="Xiaotong Zhang" userId="1b06df0a244c9ab2" providerId="LiveId" clId="{C05105D8-77B8-40BC-9742-C033E9BB4B45}" dt="2023-10-18T13:34:52.832" v="2" actId="47"/>
      <pc:docMkLst>
        <pc:docMk/>
      </pc:docMkLst>
      <pc:sldChg chg="del">
        <pc:chgData name="Xiaotong Zhang" userId="1b06df0a244c9ab2" providerId="LiveId" clId="{C05105D8-77B8-40BC-9742-C033E9BB4B45}" dt="2023-10-18T13:34:18.887" v="1" actId="47"/>
        <pc:sldMkLst>
          <pc:docMk/>
          <pc:sldMk cId="1223373315" sldId="1315"/>
        </pc:sldMkLst>
      </pc:sldChg>
      <pc:sldChg chg="del">
        <pc:chgData name="Xiaotong Zhang" userId="1b06df0a244c9ab2" providerId="LiveId" clId="{C05105D8-77B8-40BC-9742-C033E9BB4B45}" dt="2023-10-18T13:34:52.832" v="2" actId="47"/>
        <pc:sldMkLst>
          <pc:docMk/>
          <pc:sldMk cId="2260001886" sldId="1317"/>
        </pc:sldMkLst>
      </pc:sldChg>
      <pc:sldChg chg="del">
        <pc:chgData name="Xiaotong Zhang" userId="1b06df0a244c9ab2" providerId="LiveId" clId="{C05105D8-77B8-40BC-9742-C033E9BB4B45}" dt="2023-10-18T13:28:49.146" v="0" actId="47"/>
        <pc:sldMkLst>
          <pc:docMk/>
          <pc:sldMk cId="3982295337" sldId="1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E994-1AB9-0D4F-A988-18C0A5D421A2}" type="datetimeFigureOut">
              <a:rPr lang="en-DK" smtClean="0"/>
              <a:t>10/18/2023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9124-93EB-DE43-9BBD-F9DC66EA03D2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734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E9124-93EB-DE43-9BBD-F9DC66EA03D2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4958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E9124-93EB-DE43-9BBD-F9DC66EA03D2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5349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PlaceHolder 2"/>
              <p:cNvSpPr>
                <a:spLocks noGrp="1"/>
              </p:cNvSpPr>
              <p:nvPr>
                <p:ph type="body"/>
              </p:nvPr>
            </p:nvSpPr>
            <p:spPr>
              <a:xfrm>
                <a:off x="777960" y="4840200"/>
                <a:ext cx="6215760" cy="396000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b="0" strike="noStrike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6" name="PlaceHolder 2"/>
              <p:cNvSpPr>
                <a:spLocks noGrp="1"/>
              </p:cNvSpPr>
              <p:nvPr>
                <p:ph type="body"/>
              </p:nvPr>
            </p:nvSpPr>
            <p:spPr>
              <a:xfrm>
                <a:off x="777960" y="4840200"/>
                <a:ext cx="6215760" cy="396000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used</a:t>
                </a:r>
                <a:r>
                  <a:rPr lang="en-US" sz="2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local reactivity analysis, namely, local electrophilicity and nucleophilicity to evaluate the inherent tendency of specific regions within a molecule to either donate or accept (</a:t>
                </a:r>
                <a:r>
                  <a:rPr lang="el-GR" sz="2000" i="0">
                    <a:latin typeface="Cambria Math" panose="02040503050406030204" pitchFamily="18" charset="0"/>
                  </a:rPr>
                  <a:t>μ</a:t>
                </a:r>
                <a:r>
                  <a:rPr lang="en-US" sz="2000" i="0">
                    <a:latin typeface="Cambria Math" panose="02040503050406030204" pitchFamily="18" charset="0"/>
                  </a:rPr>
                  <a:t>/</a:t>
                </a: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𝜂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electrons during chemical reactions. This is achieved by a</a:t>
                </a:r>
                <a:r>
                  <a:rPr lang="en-US" sz="2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combined power of </a:t>
                </a:r>
                <a:r>
                  <a:rPr lang="en-US" sz="2000" baseline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fukui</a:t>
                </a:r>
                <a:r>
                  <a:rPr lang="en-US" sz="2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function, f(r), and dual descriptor, f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(r)-f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(r), to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look at the change in </a:t>
                </a:r>
                <a:r>
                  <a:rPr lang="en-US" sz="2000" b="0" strike="noStrike" spc="-1" dirty="0">
                    <a:latin typeface="Calibri"/>
                    <a:cs typeface="Arial" panose="020B0604020202020204" pitchFamily="34" charset="0"/>
                  </a:rPr>
                  <a:t>electron density when accepting electrons </a:t>
                </a:r>
                <a:r>
                  <a:rPr lang="en-US" sz="2000" b="1" strike="noStrike" spc="-1" dirty="0">
                    <a:latin typeface="Calibri"/>
                    <a:cs typeface="Arial" panose="020B0604020202020204" pitchFamily="34" charset="0"/>
                  </a:rPr>
                  <a:t>(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="0" strike="noStrike" spc="-1" baseline="-25000" dirty="0">
                    <a:latin typeface="Calibri"/>
                    <a:cs typeface="Arial" panose="020B0604020202020204" pitchFamily="34" charset="0"/>
                  </a:rPr>
                  <a:t>Elec</a:t>
                </a:r>
                <a:r>
                  <a:rPr lang="en-US" sz="2000" b="1" strike="noStrike" spc="-1" dirty="0">
                    <a:latin typeface="Calibri"/>
                    <a:cs typeface="Arial" panose="020B0604020202020204" pitchFamily="34" charset="0"/>
                  </a:rPr>
                  <a:t>)</a:t>
                </a:r>
                <a:r>
                  <a:rPr lang="en-US" sz="2000" b="0" strike="noStrike" spc="-1" dirty="0">
                    <a:latin typeface="Calibri"/>
                    <a:cs typeface="Arial" panose="020B0604020202020204" pitchFamily="34" charset="0"/>
                  </a:rPr>
                  <a:t> and donating electrons (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="0" strike="noStrike" spc="-1" baseline="-25000" dirty="0" err="1">
                    <a:latin typeface="Calibri"/>
                    <a:cs typeface="Arial" panose="020B0604020202020204" pitchFamily="34" charset="0"/>
                  </a:rPr>
                  <a:t>Nuc</a:t>
                </a:r>
                <a:r>
                  <a:rPr lang="en-US" sz="2000" b="0" strike="noStrike" spc="-1" dirty="0">
                    <a:latin typeface="Calibri"/>
                    <a:cs typeface="Arial" panose="020B0604020202020204" pitchFamily="34" charset="0"/>
                  </a:rPr>
                  <a:t>), respectively. </a:t>
                </a:r>
                <a:r>
                  <a:rPr lang="el-GR" sz="2000" b="0" strike="noStrike" spc="-1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="0" strike="noStrike" spc="-1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represents the chemical potential. </a:t>
                </a:r>
              </a:p>
            </p:txBody>
          </p:sp>
        </mc:Fallback>
      </mc:AlternateContent>
      <p:sp>
        <p:nvSpPr>
          <p:cNvPr id="347" name="Slide Number Placeholder 3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4E02CD3-622F-4095-9B6B-1F41A1973EB6}" type="slidenum">
              <a:rPr lang="en-DK" sz="1200" b="0" strike="noStrike" spc="-1">
                <a:latin typeface="Calibri"/>
              </a:rPr>
              <a:t>5</a:t>
            </a:fld>
            <a:endParaRPr lang="en-US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01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0" strike="noStrike" spc="-1" dirty="0">
              <a:latin typeface="+mn-lt"/>
            </a:endParaRPr>
          </a:p>
        </p:txBody>
      </p:sp>
      <p:sp>
        <p:nvSpPr>
          <p:cNvPr id="347" name="Slide Number Placeholder 3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4E02CD3-622F-4095-9B6B-1F41A1973EB6}" type="slidenum">
              <a:rPr lang="en-DK" sz="1200" b="0" strike="noStrike" spc="-1">
                <a:latin typeface="Calibri"/>
              </a:rPr>
              <a:t>7</a:t>
            </a:fld>
            <a:endParaRPr lang="en-US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47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Slide Number Placeholder 3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4E02CD3-622F-4095-9B6B-1F41A1973EB6}" type="slidenum">
              <a:rPr lang="en-DK" sz="1200" b="0" strike="noStrike" spc="-1">
                <a:latin typeface="Calibri"/>
              </a:rPr>
              <a:t>8</a:t>
            </a:fld>
            <a:endParaRPr lang="en-US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algn="r"/>
            <a:fld id="{12EDFA09-DB91-45B7-BED8-56D981EE0231}" type="slidenum">
              <a:rPr lang="en-US" sz="1400" b="0" strike="noStrike" spc="-1" smtClean="0">
                <a:latin typeface="Calibri"/>
              </a:rPr>
              <a:t>13</a:t>
            </a:fld>
            <a:endParaRPr lang="en-US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2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FC55C-DF70-4145-B525-19D3A3E5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629"/>
            <a:ext cx="10515600" cy="4764180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B27DFE-C10D-D44F-B2E3-3DDB34ABF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008" y="275641"/>
            <a:ext cx="1711792" cy="61743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EF7756B-FD7A-9F42-83A7-248A8486610C}"/>
              </a:ext>
            </a:extLst>
          </p:cNvPr>
          <p:cNvSpPr/>
          <p:nvPr userDrawn="1"/>
        </p:nvSpPr>
        <p:spPr>
          <a:xfrm>
            <a:off x="944880" y="960121"/>
            <a:ext cx="10408920" cy="45719"/>
          </a:xfrm>
          <a:prstGeom prst="rect">
            <a:avLst/>
          </a:prstGeom>
          <a:solidFill>
            <a:srgbClr val="CB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781F2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9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A1820-73EF-CD49-A8BB-9747F010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"/>
          <p:cNvPicPr/>
          <p:nvPr/>
        </p:nvPicPr>
        <p:blipFill>
          <a:blip r:embed="rId16"/>
          <a:stretch/>
        </p:blipFill>
        <p:spPr>
          <a:xfrm>
            <a:off x="9430200" y="350280"/>
            <a:ext cx="1958760" cy="504000"/>
          </a:xfrm>
          <a:prstGeom prst="rect">
            <a:avLst/>
          </a:prstGeom>
          <a:ln>
            <a:noFill/>
          </a:ln>
        </p:spPr>
      </p:pic>
      <p:pic>
        <p:nvPicPr>
          <p:cNvPr id="13" name="Picture 4"/>
          <p:cNvPicPr/>
          <p:nvPr/>
        </p:nvPicPr>
        <p:blipFill>
          <a:blip r:embed="rId17"/>
          <a:stretch/>
        </p:blipFill>
        <p:spPr>
          <a:xfrm>
            <a:off x="3628080" y="6324120"/>
            <a:ext cx="1184040" cy="379800"/>
          </a:xfrm>
          <a:prstGeom prst="rect">
            <a:avLst/>
          </a:prstGeom>
          <a:ln>
            <a:noFill/>
          </a:ln>
        </p:spPr>
      </p:pic>
      <p:pic>
        <p:nvPicPr>
          <p:cNvPr id="2" name="Picture 6"/>
          <p:cNvPicPr/>
          <p:nvPr/>
        </p:nvPicPr>
        <p:blipFill>
          <a:blip r:embed="rId18"/>
          <a:stretch/>
        </p:blipFill>
        <p:spPr>
          <a:xfrm>
            <a:off x="5550840" y="6230520"/>
            <a:ext cx="1203840" cy="552240"/>
          </a:xfrm>
          <a:prstGeom prst="rect">
            <a:avLst/>
          </a:prstGeom>
          <a:ln>
            <a:noFill/>
          </a:ln>
        </p:spPr>
      </p:pic>
      <p:pic>
        <p:nvPicPr>
          <p:cNvPr id="3" name="Picture 8"/>
          <p:cNvPicPr/>
          <p:nvPr/>
        </p:nvPicPr>
        <p:blipFill>
          <a:blip r:embed="rId19"/>
          <a:stretch/>
        </p:blipFill>
        <p:spPr>
          <a:xfrm>
            <a:off x="7599960" y="6281640"/>
            <a:ext cx="466920" cy="466920"/>
          </a:xfrm>
          <a:prstGeom prst="rect">
            <a:avLst/>
          </a:prstGeom>
          <a:ln>
            <a:noFill/>
          </a:ln>
        </p:spPr>
      </p:pic>
      <p:pic>
        <p:nvPicPr>
          <p:cNvPr id="4" name="Picture 10"/>
          <p:cNvPicPr/>
          <p:nvPr/>
        </p:nvPicPr>
        <p:blipFill>
          <a:blip r:embed="rId20"/>
          <a:stretch/>
        </p:blipFill>
        <p:spPr>
          <a:xfrm>
            <a:off x="8897040" y="6304320"/>
            <a:ext cx="814320" cy="406440"/>
          </a:xfrm>
          <a:prstGeom prst="rect">
            <a:avLst/>
          </a:prstGeom>
          <a:ln>
            <a:noFill/>
          </a:ln>
        </p:spPr>
      </p:pic>
      <p:pic>
        <p:nvPicPr>
          <p:cNvPr id="5" name="Picture 12"/>
          <p:cNvPicPr/>
          <p:nvPr/>
        </p:nvPicPr>
        <p:blipFill>
          <a:blip r:embed="rId21"/>
          <a:stretch/>
        </p:blipFill>
        <p:spPr>
          <a:xfrm>
            <a:off x="10456560" y="6304320"/>
            <a:ext cx="892080" cy="378000"/>
          </a:xfrm>
          <a:prstGeom prst="rect">
            <a:avLst/>
          </a:prstGeom>
          <a:ln>
            <a:noFill/>
          </a:ln>
        </p:spPr>
      </p:pic>
      <p:pic>
        <p:nvPicPr>
          <p:cNvPr id="6" name="Grafik 11"/>
          <p:cNvPicPr/>
          <p:nvPr/>
        </p:nvPicPr>
        <p:blipFill>
          <a:blip r:embed="rId22"/>
          <a:stretch/>
        </p:blipFill>
        <p:spPr>
          <a:xfrm>
            <a:off x="838080" y="6343920"/>
            <a:ext cx="2170800" cy="367200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838080" y="365040"/>
            <a:ext cx="105145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945000" y="960120"/>
            <a:ext cx="10407960" cy="44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3"/>
          <p:cNvSpPr/>
          <p:nvPr/>
        </p:nvSpPr>
        <p:spPr>
          <a:xfrm>
            <a:off x="945000" y="960120"/>
            <a:ext cx="10407960" cy="44640"/>
          </a:xfrm>
          <a:prstGeom prst="rect">
            <a:avLst/>
          </a:prstGeom>
          <a:solidFill>
            <a:srgbClr val="0C5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39066"/>
            <a:ext cx="1097208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 dirty="0">
                <a:latin typeface="Calibri"/>
              </a:rPr>
              <a:t>Click to edit the title text format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  <p:sldLayoutId id="214748370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C7C82D-1920-0222-43F0-B5B8B67F517A}"/>
              </a:ext>
            </a:extLst>
          </p:cNvPr>
          <p:cNvSpPr txBox="1">
            <a:spLocks/>
          </p:cNvSpPr>
          <p:nvPr/>
        </p:nvSpPr>
        <p:spPr>
          <a:xfrm>
            <a:off x="1999004" y="2766537"/>
            <a:ext cx="7965392" cy="11300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C5E8D"/>
                </a:solidFill>
              </a:rPr>
              <a:t>Discovery of degradation mechanisms of electroactive molecules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12487B5-0157-4848-7A58-C95D156563F9}"/>
              </a:ext>
            </a:extLst>
          </p:cNvPr>
          <p:cNvSpPr txBox="1">
            <a:spLocks/>
          </p:cNvSpPr>
          <p:nvPr/>
        </p:nvSpPr>
        <p:spPr>
          <a:xfrm>
            <a:off x="1999004" y="4976378"/>
            <a:ext cx="8193992" cy="11300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C5E8D"/>
                </a:solidFill>
              </a:rPr>
              <a:t>Sankt Augustin, September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3B85D7-3DFB-0D42-CCC6-39930A623D80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Process search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1B63691-CF52-759B-E307-42A6D338F8B5}"/>
              </a:ext>
            </a:extLst>
          </p:cNvPr>
          <p:cNvSpPr/>
          <p:nvPr/>
        </p:nvSpPr>
        <p:spPr>
          <a:xfrm>
            <a:off x="942289" y="1186032"/>
            <a:ext cx="7500956" cy="173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D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Algorithm:</a:t>
            </a:r>
            <a:endParaRPr lang="en-US" sz="1800" b="0" strike="noStrike" spc="-1" dirty="0">
              <a:latin typeface="Calibri"/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D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Send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several</a:t>
            </a:r>
            <a:r>
              <a:rPr lang="en-D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explorers </a:t>
            </a: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D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One-ended search for a saddle point (minimum-mode following)</a:t>
            </a:r>
            <a:endParaRPr lang="en-US" sz="1800" b="0" strike="noStrike" spc="-1" dirty="0">
              <a:latin typeface="Calibri"/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D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Minimization of two images placed on both sides of the TS</a:t>
            </a:r>
            <a:endParaRPr lang="en-US" sz="1800" b="0" strike="noStrike" spc="-1" dirty="0">
              <a:latin typeface="Calibri"/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D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Add saddle point and minima to a database (exclude duplicates)</a:t>
            </a:r>
            <a:endParaRPr lang="en-US" sz="1800" b="0" strike="noStrike" spc="-1" dirty="0">
              <a:latin typeface="Calibri"/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D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Start a new expedition</a:t>
            </a:r>
            <a:endParaRPr lang="en-US" sz="1800" b="0" strike="noStrike" spc="-1" dirty="0"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18C78-B67B-7F6A-0E90-C0C80181C31B}"/>
              </a:ext>
            </a:extLst>
          </p:cNvPr>
          <p:cNvGrpSpPr/>
          <p:nvPr/>
        </p:nvGrpSpPr>
        <p:grpSpPr>
          <a:xfrm>
            <a:off x="1395215" y="3076724"/>
            <a:ext cx="9164825" cy="2635565"/>
            <a:chOff x="1395215" y="3076724"/>
            <a:chExt cx="9164825" cy="2635565"/>
          </a:xfrm>
        </p:grpSpPr>
        <p:pic>
          <p:nvPicPr>
            <p:cNvPr id="331" name="Picture 2"/>
            <p:cNvPicPr/>
            <p:nvPr/>
          </p:nvPicPr>
          <p:blipFill>
            <a:blip r:embed="rId2"/>
            <a:srcRect t="6499"/>
            <a:stretch/>
          </p:blipFill>
          <p:spPr>
            <a:xfrm>
              <a:off x="1395215" y="3101026"/>
              <a:ext cx="4408920" cy="2586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287549-9DFE-2C55-ED8F-D5C8D7B33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8591" y="3076724"/>
              <a:ext cx="4531449" cy="263556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B83270-92AD-2990-5C5D-3B913AE73000}"/>
              </a:ext>
            </a:extLst>
          </p:cNvPr>
          <p:cNvSpPr txBox="1"/>
          <p:nvPr/>
        </p:nvSpPr>
        <p:spPr>
          <a:xfrm>
            <a:off x="749893" y="5891363"/>
            <a:ext cx="7060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https://www.scm.com/doc/AMS/Tasks/PES_Exploration.html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7F39F-BCC6-A675-18A7-222784B8A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DA0D22-03E0-BB68-0390-C8A701D115B0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Michael addition reaction of BQ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73DF9-8566-48BE-1B23-D3B95B2DF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822623" y="1288951"/>
            <a:ext cx="6911677" cy="4687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D52FABC-35D7-6146-4DFD-2E0EB321388B}"/>
              </a:ext>
            </a:extLst>
          </p:cNvPr>
          <p:cNvSpPr/>
          <p:nvPr/>
        </p:nvSpPr>
        <p:spPr>
          <a:xfrm>
            <a:off x="1296955" y="3834882"/>
            <a:ext cx="998376" cy="117565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58A785-BCFD-9ED2-BAED-F8F19290E344}"/>
              </a:ext>
            </a:extLst>
          </p:cNvPr>
          <p:cNvSpPr/>
          <p:nvPr/>
        </p:nvSpPr>
        <p:spPr>
          <a:xfrm>
            <a:off x="3779273" y="5010539"/>
            <a:ext cx="998376" cy="98742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B05856-BC7E-0906-2AF7-7FC3421EF2F3}"/>
              </a:ext>
            </a:extLst>
          </p:cNvPr>
          <p:cNvSpPr/>
          <p:nvPr/>
        </p:nvSpPr>
        <p:spPr>
          <a:xfrm>
            <a:off x="6915165" y="5075338"/>
            <a:ext cx="998376" cy="98742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7F39F-BCC6-A675-18A7-222784B8A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DA0D22-03E0-BB68-0390-C8A701D115B0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Michael addition reaction of BQ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D2715-6924-1F74-434C-167914D7A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"/>
          <a:stretch/>
        </p:blipFill>
        <p:spPr bwMode="auto">
          <a:xfrm>
            <a:off x="662370" y="1533424"/>
            <a:ext cx="6353659" cy="379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69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6A30F8-4128-B7B8-17B1-8D2384F4ECE2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9A0D4-C986-D7C6-1401-44F1738F22B0}"/>
              </a:ext>
            </a:extLst>
          </p:cNvPr>
          <p:cNvSpPr txBox="1"/>
          <p:nvPr/>
        </p:nvSpPr>
        <p:spPr>
          <a:xfrm>
            <a:off x="942289" y="1348103"/>
            <a:ext cx="9612863" cy="3330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We have developed a (semi-)</a:t>
            </a:r>
            <a:r>
              <a:rPr lang="en-US" altLang="zh-CN" dirty="0"/>
              <a:t>automated </a:t>
            </a:r>
            <a:r>
              <a:rPr lang="en-US" dirty="0"/>
              <a:t>framework to study degradation of solvated molecules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Identified active atoms using local reactivity analysis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Generated encounter complexes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Explored the free energy landscape via a one-ended process search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Providing fundamental insights for mitigating electrolyte degradation</a:t>
            </a:r>
          </a:p>
        </p:txBody>
      </p:sp>
    </p:spTree>
    <p:extLst>
      <p:ext uri="{BB962C8B-B14F-4D97-AF65-F5344CB8AC3E}">
        <p14:creationId xmlns:p14="http://schemas.microsoft.com/office/powerpoint/2010/main" val="285893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2DD6D-DF0C-C13A-080E-F761D03F8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A6C8876-1DEE-665A-AB57-309CA788E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4" y="1257300"/>
            <a:ext cx="5071313" cy="3803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A21B5-B743-0FC8-8A8B-733D32717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" r="5192"/>
          <a:stretch/>
        </p:blipFill>
        <p:spPr>
          <a:xfrm>
            <a:off x="6096000" y="1071252"/>
            <a:ext cx="5838825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5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BACF9-6FCF-9E88-A12A-0BE386B5D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E28BE-6979-5C04-12D5-FA19F50989F0}"/>
              </a:ext>
            </a:extLst>
          </p:cNvPr>
          <p:cNvSpPr txBox="1"/>
          <p:nvPr/>
        </p:nvSpPr>
        <p:spPr>
          <a:xfrm>
            <a:off x="942289" y="1819469"/>
            <a:ext cx="9725804" cy="2741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Introduction: Background and motivation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Methodology: Automated reaction path search algorithm + electronic structure calculations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Model case: Benzoquinone in water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A447907-EB28-D99D-DECC-E05E13A4111A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 Outline</a:t>
            </a:r>
          </a:p>
        </p:txBody>
      </p:sp>
    </p:spTree>
    <p:extLst>
      <p:ext uri="{BB962C8B-B14F-4D97-AF65-F5344CB8AC3E}">
        <p14:creationId xmlns:p14="http://schemas.microsoft.com/office/powerpoint/2010/main" val="26598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F05A553-433E-5951-CF67-0764E92D5F9F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 Motivation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1127AF-2B2B-2058-856A-C219A79C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18" y="1241896"/>
            <a:ext cx="5864676" cy="43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6D842-565F-1A15-F7D9-5745EA38A970}"/>
              </a:ext>
            </a:extLst>
          </p:cNvPr>
          <p:cNvSpPr txBox="1"/>
          <p:nvPr/>
        </p:nvSpPr>
        <p:spPr>
          <a:xfrm>
            <a:off x="732801" y="5938395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00"/>
                </a:solidFill>
                <a:effectLst/>
                <a:latin typeface="+mj-lt"/>
              </a:rPr>
              <a:t>Chem. Rev.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 2020, 120, 14, 6467-6489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41175BF-21CD-88FF-B3CC-08FB7BEE1E77}"/>
              </a:ext>
            </a:extLst>
          </p:cNvPr>
          <p:cNvSpPr txBox="1">
            <a:spLocks/>
          </p:cNvSpPr>
          <p:nvPr/>
        </p:nvSpPr>
        <p:spPr>
          <a:xfrm>
            <a:off x="911909" y="1265487"/>
            <a:ext cx="4472855" cy="10784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Degradation of </a:t>
            </a:r>
            <a:r>
              <a:rPr lang="da-DK" sz="1800" dirty="0" err="1"/>
              <a:t>electrolytes</a:t>
            </a:r>
            <a:r>
              <a:rPr lang="da-DK" sz="1800" dirty="0"/>
              <a:t> is the major challenge for organic RFBs.</a:t>
            </a:r>
          </a:p>
          <a:p>
            <a:pPr marL="0" indent="0">
              <a:buNone/>
            </a:pPr>
            <a:endParaRPr lang="da-DK" sz="1800" dirty="0"/>
          </a:p>
          <a:p>
            <a:endParaRPr lang="da-DK" sz="1800" dirty="0"/>
          </a:p>
          <a:p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3E70F60-77A8-90CD-3354-3BCAC916E58C}"/>
              </a:ext>
            </a:extLst>
          </p:cNvPr>
          <p:cNvSpPr txBox="1">
            <a:spLocks/>
          </p:cNvSpPr>
          <p:nvPr/>
        </p:nvSpPr>
        <p:spPr>
          <a:xfrm>
            <a:off x="911909" y="1981361"/>
            <a:ext cx="4472855" cy="578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 err="1"/>
              <a:t>Degradation</a:t>
            </a:r>
            <a:r>
              <a:rPr lang="da-DK" sz="1800" dirty="0"/>
              <a:t> products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unknown</a:t>
            </a:r>
            <a:r>
              <a:rPr lang="da-DK" sz="1800" dirty="0"/>
              <a:t> a priori</a:t>
            </a:r>
            <a:endParaRPr lang="en-US" sz="1800" b="1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83DDA2E-3236-0591-FE0A-BB909562EB69}"/>
              </a:ext>
            </a:extLst>
          </p:cNvPr>
          <p:cNvSpPr txBox="1">
            <a:spLocks/>
          </p:cNvSpPr>
          <p:nvPr/>
        </p:nvSpPr>
        <p:spPr>
          <a:xfrm>
            <a:off x="911909" y="2661922"/>
            <a:ext cx="4472855" cy="578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Large chemical space to search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A02078-476D-589D-63BB-22C3A25CB6D0}"/>
              </a:ext>
            </a:extLst>
          </p:cNvPr>
          <p:cNvGrpSpPr/>
          <p:nvPr/>
        </p:nvGrpSpPr>
        <p:grpSpPr>
          <a:xfrm>
            <a:off x="1106121" y="2986237"/>
            <a:ext cx="2779387" cy="2723256"/>
            <a:chOff x="1106121" y="2986237"/>
            <a:chExt cx="2779387" cy="272325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7A8DE6-9110-109E-EE27-535553F1756F}"/>
                </a:ext>
              </a:extLst>
            </p:cNvPr>
            <p:cNvGrpSpPr/>
            <p:nvPr/>
          </p:nvGrpSpPr>
          <p:grpSpPr>
            <a:xfrm>
              <a:off x="1106121" y="2986237"/>
              <a:ext cx="2779387" cy="2723256"/>
              <a:chOff x="1473052" y="2767457"/>
              <a:chExt cx="2779387" cy="272325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367D4F-5BF4-0AB5-B604-A3FF1176EE92}"/>
                  </a:ext>
                </a:extLst>
              </p:cNvPr>
              <p:cNvGrpSpPr/>
              <p:nvPr/>
            </p:nvGrpSpPr>
            <p:grpSpPr>
              <a:xfrm>
                <a:off x="1473052" y="2767457"/>
                <a:ext cx="2779387" cy="2723256"/>
                <a:chOff x="1473052" y="2666268"/>
                <a:chExt cx="2779387" cy="272325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978E589-C12D-8602-FE16-AFDA4DCD445C}"/>
                    </a:ext>
                  </a:extLst>
                </p:cNvPr>
                <p:cNvGrpSpPr/>
                <p:nvPr/>
              </p:nvGrpSpPr>
              <p:grpSpPr>
                <a:xfrm>
                  <a:off x="1473052" y="2666268"/>
                  <a:ext cx="2779387" cy="2723256"/>
                  <a:chOff x="1466702" y="2666268"/>
                  <a:chExt cx="2779387" cy="2723256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AAAD28B7-8200-D76F-4433-EA80A1CF09FF}"/>
                      </a:ext>
                    </a:extLst>
                  </p:cNvPr>
                  <p:cNvGrpSpPr/>
                  <p:nvPr/>
                </p:nvGrpSpPr>
                <p:grpSpPr>
                  <a:xfrm>
                    <a:off x="1466702" y="2666268"/>
                    <a:ext cx="2779387" cy="2723256"/>
                    <a:chOff x="1522904" y="2258091"/>
                    <a:chExt cx="2779387" cy="2723256"/>
                  </a:xfrm>
                </p:grpSpPr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3F02BFBE-A432-71E7-E35D-76E6666A8B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24757" y="2258091"/>
                      <a:ext cx="2210359" cy="1950062"/>
                      <a:chOff x="1053086" y="2210940"/>
                      <a:chExt cx="2210359" cy="1950062"/>
                    </a:xfrm>
                  </p:grpSpPr>
                  <p:pic>
                    <p:nvPicPr>
                      <p:cNvPr id="8" name="Picture 2">
                        <a:extLst>
                          <a:ext uri="{FF2B5EF4-FFF2-40B4-BE49-F238E27FC236}">
                            <a16:creationId xmlns:a16="http://schemas.microsoft.com/office/drawing/2014/main" id="{7CBDC134-37A0-C5BD-01EC-9E65B0288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296" t="9877" r="81129" b="78090"/>
                      <a:stretch/>
                    </p:blipFill>
                    <p:spPr bwMode="auto">
                      <a:xfrm>
                        <a:off x="1446491" y="2352788"/>
                        <a:ext cx="885731" cy="1737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cxnSp>
                    <p:nvCxnSpPr>
                      <p:cNvPr id="10" name="Straight Arrow Connector 9">
                        <a:extLst>
                          <a:ext uri="{FF2B5EF4-FFF2-40B4-BE49-F238E27FC236}">
                            <a16:creationId xmlns:a16="http://schemas.microsoft.com/office/drawing/2014/main" id="{8297C087-E478-491A-5630-73D812A76F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53086" y="3043116"/>
                        <a:ext cx="303475" cy="229938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FFC00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Straight Arrow Connector 10">
                        <a:extLst>
                          <a:ext uri="{FF2B5EF4-FFF2-40B4-BE49-F238E27FC236}">
                            <a16:creationId xmlns:a16="http://schemas.microsoft.com/office/drawing/2014/main" id="{662A8663-631D-7BBE-07E9-65A1318321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2400803" y="3934738"/>
                        <a:ext cx="357768" cy="226264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FFC00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Arrow Connector 19">
                        <a:extLst>
                          <a:ext uri="{FF2B5EF4-FFF2-40B4-BE49-F238E27FC236}">
                            <a16:creationId xmlns:a16="http://schemas.microsoft.com/office/drawing/2014/main" id="{938A8769-B04D-E5BE-A4A4-595CE20B1E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096892" y="2210940"/>
                        <a:ext cx="359548" cy="201708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Arrow Connector 20">
                        <a:extLst>
                          <a:ext uri="{FF2B5EF4-FFF2-40B4-BE49-F238E27FC236}">
                            <a16:creationId xmlns:a16="http://schemas.microsoft.com/office/drawing/2014/main" id="{DBFAB130-2821-9B46-33B5-D2666A1133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903343" y="2786628"/>
                        <a:ext cx="360102" cy="21172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>
                        <a:extLst>
                          <a:ext uri="{FF2B5EF4-FFF2-40B4-BE49-F238E27FC236}">
                            <a16:creationId xmlns:a16="http://schemas.microsoft.com/office/drawing/2014/main" id="{033FF824-F93A-FF14-8564-FC89F910CF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27423" y="2753201"/>
                        <a:ext cx="299570" cy="331186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Arrow Connector 22">
                        <a:extLst>
                          <a:ext uri="{FF2B5EF4-FFF2-40B4-BE49-F238E27FC236}">
                            <a16:creationId xmlns:a16="http://schemas.microsoft.com/office/drawing/2014/main" id="{15E3B6EA-353A-23EE-ADE4-CA93C06802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2422152" y="3479424"/>
                        <a:ext cx="350830" cy="22708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F8553CA4-C8E2-8460-1198-1D76A74D6D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2904" y="4612015"/>
                      <a:ext cx="277938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dirty="0"/>
                        <a:t>Possible attack sites</a:t>
                      </a:r>
                    </a:p>
                  </p:txBody>
                </p:sp>
              </p:grpSp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3CF581F8-7D36-54DE-04C1-E906377C9D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4928" r="9833" b="3860"/>
                  <a:stretch/>
                </p:blipFill>
                <p:spPr>
                  <a:xfrm rot="4027202">
                    <a:off x="3289799" y="3362466"/>
                    <a:ext cx="273152" cy="64635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0A1FBB2-F536-C9E4-0C5B-A617B84246AF}"/>
                    </a:ext>
                  </a:extLst>
                </p:cNvPr>
                <p:cNvSpPr/>
                <p:nvPr/>
              </p:nvSpPr>
              <p:spPr>
                <a:xfrm>
                  <a:off x="2746375" y="45361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A780563-06B4-864D-1163-AA8F006C93CA}"/>
                    </a:ext>
                  </a:extLst>
                </p:cNvPr>
                <p:cNvSpPr/>
                <p:nvPr/>
              </p:nvSpPr>
              <p:spPr>
                <a:xfrm>
                  <a:off x="2632075" y="45393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B3D6AF7A-2138-936B-9FD8-2C51B809D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07" t="16917" r="81581" b="79838"/>
              <a:stretch/>
            </p:blipFill>
            <p:spPr bwMode="auto">
              <a:xfrm rot="3591164">
                <a:off x="2776525" y="4171855"/>
                <a:ext cx="157147" cy="485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6403730-40A5-A2DC-DF2E-54EAF2A597E0}"/>
                  </a:ext>
                </a:extLst>
              </p:cNvPr>
              <p:cNvSpPr/>
              <p:nvPr/>
            </p:nvSpPr>
            <p:spPr>
              <a:xfrm>
                <a:off x="3026619" y="3923183"/>
                <a:ext cx="55253" cy="3545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4A7DD76-853B-A779-03D2-3AF0C7EC4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1421" y="4825774"/>
              <a:ext cx="267798" cy="226295"/>
            </a:xfrm>
            <a:prstGeom prst="straightConnector1">
              <a:avLst/>
            </a:prstGeom>
            <a:ln w="38100">
              <a:solidFill>
                <a:srgbClr val="B4C7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83CDE0C-A4EA-30AC-8514-2D65B64A0D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66207" y="5068314"/>
              <a:ext cx="74640" cy="328676"/>
            </a:xfrm>
            <a:prstGeom prst="straightConnector1">
              <a:avLst/>
            </a:prstGeom>
            <a:ln w="38100">
              <a:solidFill>
                <a:srgbClr val="B4C7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86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>
            <a:extLst>
              <a:ext uri="{FF2B5EF4-FFF2-40B4-BE49-F238E27FC236}">
                <a16:creationId xmlns:a16="http://schemas.microsoft.com/office/drawing/2014/main" id="{AB109ECF-D213-7BDE-BBDE-7A8FA960E1DF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atin typeface="+mj-lt"/>
                <a:ea typeface="+mj-ea"/>
                <a:cs typeface="+mj-cs"/>
              </a:rPr>
              <a:t>Automated reaction path search algorithm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270AF-59EA-A59E-50D3-928FC181B91D}"/>
              </a:ext>
            </a:extLst>
          </p:cNvPr>
          <p:cNvGrpSpPr/>
          <p:nvPr/>
        </p:nvGrpSpPr>
        <p:grpSpPr>
          <a:xfrm>
            <a:off x="2526257" y="1347580"/>
            <a:ext cx="7038083" cy="4417460"/>
            <a:chOff x="3016739" y="1249960"/>
            <a:chExt cx="6603539" cy="413816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B087A12-DCC3-EE34-75D1-42A7DED7386D}"/>
                </a:ext>
              </a:extLst>
            </p:cNvPr>
            <p:cNvGrpSpPr/>
            <p:nvPr/>
          </p:nvGrpSpPr>
          <p:grpSpPr>
            <a:xfrm>
              <a:off x="3263317" y="1249960"/>
              <a:ext cx="4994248" cy="2650949"/>
              <a:chOff x="3263317" y="1249960"/>
              <a:chExt cx="4994248" cy="2650949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BCB953E0-945B-DEF9-623A-D576DA841081}"/>
                  </a:ext>
                </a:extLst>
              </p:cNvPr>
              <p:cNvSpPr/>
              <p:nvPr/>
            </p:nvSpPr>
            <p:spPr>
              <a:xfrm>
                <a:off x="3263318" y="1249960"/>
                <a:ext cx="2231471" cy="72984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F8F69DDC-3ED2-F0ED-2145-384EF437147E}"/>
                  </a:ext>
                </a:extLst>
              </p:cNvPr>
              <p:cNvSpPr/>
              <p:nvPr/>
            </p:nvSpPr>
            <p:spPr>
              <a:xfrm>
                <a:off x="6026094" y="1249960"/>
                <a:ext cx="2231471" cy="72984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0B76F1A7-0743-EC56-1EF1-93F69BA13CF0}"/>
                  </a:ext>
                </a:extLst>
              </p:cNvPr>
              <p:cNvSpPr/>
              <p:nvPr/>
            </p:nvSpPr>
            <p:spPr>
              <a:xfrm>
                <a:off x="3263317" y="2369891"/>
                <a:ext cx="2231471" cy="72984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16B10BE3-1A85-865D-066D-C38E140A031F}"/>
                  </a:ext>
                </a:extLst>
              </p:cNvPr>
              <p:cNvSpPr/>
              <p:nvPr/>
            </p:nvSpPr>
            <p:spPr>
              <a:xfrm>
                <a:off x="6026093" y="2369891"/>
                <a:ext cx="2231471" cy="72984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2C2EBBA6-8DAB-7832-0168-81001A9F4C89}"/>
                  </a:ext>
                </a:extLst>
              </p:cNvPr>
              <p:cNvSpPr/>
              <p:nvPr/>
            </p:nvSpPr>
            <p:spPr>
              <a:xfrm>
                <a:off x="4706224" y="3489822"/>
                <a:ext cx="2323750" cy="411087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ED7D31">
                    <a:lumMod val="60000"/>
                    <a:lumOff val="40000"/>
                  </a:srgbClr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EFC3E5C-A210-635A-72FA-B901CC58A290}"/>
                  </a:ext>
                </a:extLst>
              </p:cNvPr>
              <p:cNvSpPr txBox="1"/>
              <p:nvPr/>
            </p:nvSpPr>
            <p:spPr>
              <a:xfrm>
                <a:off x="3821612" y="1306188"/>
                <a:ext cx="1328186" cy="60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09"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R</a:t>
                </a:r>
                <a:r>
                  <a:rPr lang="en-US" altLang="zh-CN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eactant A</a:t>
                </a:r>
              </a:p>
              <a:p>
                <a:pPr defTabSz="914309"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(Electrolyte)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4AD2150-51E5-8E9F-2845-A249032E7FB0}"/>
                  </a:ext>
                </a:extLst>
              </p:cNvPr>
              <p:cNvSpPr txBox="1"/>
              <p:nvPr/>
            </p:nvSpPr>
            <p:spPr>
              <a:xfrm>
                <a:off x="6527342" y="1435913"/>
                <a:ext cx="1243972" cy="345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09"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Reactant B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1473F53-73CB-10F1-95F8-AB74B013705F}"/>
                  </a:ext>
                </a:extLst>
              </p:cNvPr>
              <p:cNvSpPr txBox="1"/>
              <p:nvPr/>
            </p:nvSpPr>
            <p:spPr>
              <a:xfrm>
                <a:off x="3601147" y="2553850"/>
                <a:ext cx="1604893" cy="345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09"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Local reactivity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05BFFDA-0BDA-F864-8912-56FFD021BD20}"/>
                  </a:ext>
                </a:extLst>
              </p:cNvPr>
              <p:cNvSpPr txBox="1"/>
              <p:nvPr/>
            </p:nvSpPr>
            <p:spPr>
              <a:xfrm>
                <a:off x="6349047" y="2553850"/>
                <a:ext cx="1604893" cy="345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09"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Local reactivity</a:t>
                </a:r>
              </a:p>
            </p:txBody>
          </p:sp>
          <p:sp>
            <p:nvSpPr>
              <p:cNvPr id="108" name="Arrow: Down 107">
                <a:extLst>
                  <a:ext uri="{FF2B5EF4-FFF2-40B4-BE49-F238E27FC236}">
                    <a16:creationId xmlns:a16="http://schemas.microsoft.com/office/drawing/2014/main" id="{06D5FA9B-63C0-34B9-9106-70F22646EE55}"/>
                  </a:ext>
                </a:extLst>
              </p:cNvPr>
              <p:cNvSpPr/>
              <p:nvPr/>
            </p:nvSpPr>
            <p:spPr>
              <a:xfrm>
                <a:off x="4219662" y="2063719"/>
                <a:ext cx="318782" cy="192676"/>
              </a:xfrm>
              <a:prstGeom prst="downArrow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9" name="Arrow: Down 108">
                <a:extLst>
                  <a:ext uri="{FF2B5EF4-FFF2-40B4-BE49-F238E27FC236}">
                    <a16:creationId xmlns:a16="http://schemas.microsoft.com/office/drawing/2014/main" id="{392337A8-D9F3-2057-9710-3C5DCE1DE8FF}"/>
                  </a:ext>
                </a:extLst>
              </p:cNvPr>
              <p:cNvSpPr/>
              <p:nvPr/>
            </p:nvSpPr>
            <p:spPr>
              <a:xfrm>
                <a:off x="7029975" y="2063719"/>
                <a:ext cx="318782" cy="192676"/>
              </a:xfrm>
              <a:prstGeom prst="downArrow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10" name="Arrow: Down 109">
                <a:extLst>
                  <a:ext uri="{FF2B5EF4-FFF2-40B4-BE49-F238E27FC236}">
                    <a16:creationId xmlns:a16="http://schemas.microsoft.com/office/drawing/2014/main" id="{6CF2E554-70D2-CADD-B09E-63669A76AC6A}"/>
                  </a:ext>
                </a:extLst>
              </p:cNvPr>
              <p:cNvSpPr/>
              <p:nvPr/>
            </p:nvSpPr>
            <p:spPr>
              <a:xfrm>
                <a:off x="4985574" y="3225922"/>
                <a:ext cx="318782" cy="192676"/>
              </a:xfrm>
              <a:prstGeom prst="downArrow">
                <a:avLst/>
              </a:prstGeom>
              <a:solidFill>
                <a:srgbClr val="FFD966"/>
              </a:solidFill>
              <a:ln w="2540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11" name="Arrow: Down 110">
                <a:extLst>
                  <a:ext uri="{FF2B5EF4-FFF2-40B4-BE49-F238E27FC236}">
                    <a16:creationId xmlns:a16="http://schemas.microsoft.com/office/drawing/2014/main" id="{DD3378BA-2E48-776B-8180-9E760A5C94B6}"/>
                  </a:ext>
                </a:extLst>
              </p:cNvPr>
              <p:cNvSpPr/>
              <p:nvPr/>
            </p:nvSpPr>
            <p:spPr>
              <a:xfrm>
                <a:off x="6189656" y="3225922"/>
                <a:ext cx="318782" cy="192676"/>
              </a:xfrm>
              <a:prstGeom prst="downArrow">
                <a:avLst/>
              </a:prstGeom>
              <a:solidFill>
                <a:srgbClr val="8FAADC"/>
              </a:solidFill>
              <a:ln w="25400" cap="flat" cmpd="sng" algn="ctr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6D739E-DE46-D3DF-4231-5754AF54A058}"/>
                  </a:ext>
                </a:extLst>
              </p:cNvPr>
              <p:cNvSpPr txBox="1"/>
              <p:nvPr/>
            </p:nvSpPr>
            <p:spPr>
              <a:xfrm>
                <a:off x="4605556" y="3506903"/>
                <a:ext cx="2519789" cy="34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09"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Configuration generator</a:t>
                </a:r>
              </a:p>
            </p:txBody>
          </p:sp>
        </p:grpSp>
        <p:sp>
          <p:nvSpPr>
            <p:cNvPr id="84" name="Arrow: Down 83">
              <a:extLst>
                <a:ext uri="{FF2B5EF4-FFF2-40B4-BE49-F238E27FC236}">
                  <a16:creationId xmlns:a16="http://schemas.microsoft.com/office/drawing/2014/main" id="{BC1590F2-63D9-6AA4-0E8A-31CE10184E0B}"/>
                </a:ext>
              </a:extLst>
            </p:cNvPr>
            <p:cNvSpPr/>
            <p:nvPr/>
          </p:nvSpPr>
          <p:spPr>
            <a:xfrm>
              <a:off x="5629012" y="3988911"/>
              <a:ext cx="318782" cy="192676"/>
            </a:xfrm>
            <a:prstGeom prst="downArrow">
              <a:avLst/>
            </a:prstGeom>
            <a:solidFill>
              <a:srgbClr val="70AD47">
                <a:lumMod val="40000"/>
                <a:lumOff val="60000"/>
              </a:srgbClr>
            </a:solidFill>
            <a:ln w="25400" cap="flat" cmpd="sng" algn="ctr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A3FB552-071C-D8CF-2E84-7503693E365A}"/>
                </a:ext>
              </a:extLst>
            </p:cNvPr>
            <p:cNvSpPr txBox="1"/>
            <p:nvPr/>
          </p:nvSpPr>
          <p:spPr>
            <a:xfrm>
              <a:off x="4655890" y="4224570"/>
              <a:ext cx="2374084" cy="34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n-US" kern="0" dirty="0">
                  <a:solidFill>
                    <a:prstClr val="black"/>
                  </a:solidFill>
                  <a:ea typeface="ＭＳ Ｐゴシック" pitchFamily="-80" charset="-128"/>
                </a:rPr>
                <a:t>Process search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F5CB05C-5515-B0E4-57C0-E26C968B2750}"/>
                </a:ext>
              </a:extLst>
            </p:cNvPr>
            <p:cNvSpPr/>
            <p:nvPr/>
          </p:nvSpPr>
          <p:spPr>
            <a:xfrm>
              <a:off x="4706224" y="4223395"/>
              <a:ext cx="2323750" cy="386358"/>
            </a:xfrm>
            <a:prstGeom prst="roundRect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sp>
          <p:nvSpPr>
            <p:cNvPr id="87" name="Arrow: Down 86">
              <a:extLst>
                <a:ext uri="{FF2B5EF4-FFF2-40B4-BE49-F238E27FC236}">
                  <a16:creationId xmlns:a16="http://schemas.microsoft.com/office/drawing/2014/main" id="{021BD42E-1169-A584-6FA0-4E36FD8CA7FA}"/>
                </a:ext>
              </a:extLst>
            </p:cNvPr>
            <p:cNvSpPr/>
            <p:nvPr/>
          </p:nvSpPr>
          <p:spPr>
            <a:xfrm rot="1709156">
              <a:off x="5083317" y="4685293"/>
              <a:ext cx="317267" cy="287134"/>
            </a:xfrm>
            <a:prstGeom prst="downArrow">
              <a:avLst/>
            </a:prstGeom>
            <a:solidFill>
              <a:srgbClr val="E7E6E6">
                <a:lumMod val="75000"/>
              </a:srgbClr>
            </a:solidFill>
            <a:ln w="25400" cap="flat" cmpd="sng" algn="ctr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C6478FD-7A60-D8CA-317F-EF81FF3E64FC}"/>
                </a:ext>
              </a:extLst>
            </p:cNvPr>
            <p:cNvSpPr txBox="1"/>
            <p:nvPr/>
          </p:nvSpPr>
          <p:spPr>
            <a:xfrm>
              <a:off x="4330366" y="5019109"/>
              <a:ext cx="1467364" cy="34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n-US" kern="0" dirty="0">
                  <a:solidFill>
                    <a:prstClr val="black"/>
                  </a:solidFill>
                  <a:ea typeface="ＭＳ Ｐゴシック" pitchFamily="-80" charset="-128"/>
                </a:rPr>
                <a:t>Intermediate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5DD23B4-8BED-830F-4903-BA0912B9A10A}"/>
                </a:ext>
              </a:extLst>
            </p:cNvPr>
            <p:cNvSpPr/>
            <p:nvPr/>
          </p:nvSpPr>
          <p:spPr>
            <a:xfrm>
              <a:off x="4290899" y="5030350"/>
              <a:ext cx="1515598" cy="357774"/>
            </a:xfrm>
            <a:prstGeom prst="roundRect">
              <a:avLst/>
            </a:prstGeom>
            <a:noFill/>
            <a:ln w="28575" cap="flat" cmpd="sng" algn="ctr">
              <a:solidFill>
                <a:srgbClr val="E7E6E6">
                  <a:lumMod val="75000"/>
                </a:srgb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 dirty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401B779-C258-0A10-7F6C-FE7815092C34}"/>
                </a:ext>
              </a:extLst>
            </p:cNvPr>
            <p:cNvSpPr txBox="1"/>
            <p:nvPr/>
          </p:nvSpPr>
          <p:spPr>
            <a:xfrm>
              <a:off x="6013248" y="5031143"/>
              <a:ext cx="1034415" cy="34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n-US" kern="0" dirty="0">
                  <a:solidFill>
                    <a:prstClr val="black"/>
                  </a:solidFill>
                  <a:ea typeface="ＭＳ Ｐゴシック" pitchFamily="-80" charset="-128"/>
                </a:rPr>
                <a:t>P</a:t>
              </a:r>
              <a:r>
                <a:rPr lang="en-US" altLang="zh-CN" kern="0" dirty="0">
                  <a:solidFill>
                    <a:prstClr val="black"/>
                  </a:solidFill>
                  <a:ea typeface="ＭＳ Ｐゴシック" pitchFamily="-80" charset="-128"/>
                </a:rPr>
                <a:t>roduct</a:t>
              </a:r>
              <a:endParaRPr lang="en-US" kern="0" dirty="0">
                <a:solidFill>
                  <a:prstClr val="black"/>
                </a:solidFill>
                <a:ea typeface="ＭＳ Ｐゴシック" pitchFamily="-80" charset="-128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DCBBDC77-BE7B-4EC6-AF4F-6246347EA7F3}"/>
                </a:ext>
              </a:extLst>
            </p:cNvPr>
            <p:cNvSpPr/>
            <p:nvPr/>
          </p:nvSpPr>
          <p:spPr>
            <a:xfrm>
              <a:off x="6027969" y="5030350"/>
              <a:ext cx="1002005" cy="357774"/>
            </a:xfrm>
            <a:prstGeom prst="roundRect">
              <a:avLst/>
            </a:prstGeom>
            <a:noFill/>
            <a:ln w="28575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 dirty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C12FDC00-E442-EA2C-45E8-BC1512DB573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45399" y="1614881"/>
              <a:ext cx="1027581" cy="3594356"/>
            </a:xfrm>
            <a:prstGeom prst="bentConnector3">
              <a:avLst>
                <a:gd name="adj1" fmla="val 122246"/>
              </a:avLst>
            </a:prstGeom>
            <a:noFill/>
            <a:ln w="28575" cap="flat" cmpd="sng" algn="ctr">
              <a:solidFill>
                <a:srgbClr val="A5A5A5">
                  <a:lumMod val="60000"/>
                  <a:lumOff val="40000"/>
                </a:srgbClr>
              </a:solidFill>
              <a:prstDash val="solid"/>
              <a:miter/>
              <a:tailEnd type="triangle"/>
            </a:ln>
            <a:effectLst/>
          </p:spPr>
        </p:cxn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3649307D-55B9-2B94-4BB2-8454A4839CCE}"/>
                </a:ext>
              </a:extLst>
            </p:cNvPr>
            <p:cNvSpPr/>
            <p:nvPr/>
          </p:nvSpPr>
          <p:spPr>
            <a:xfrm rot="20089175">
              <a:off x="6245050" y="4685293"/>
              <a:ext cx="317267" cy="287134"/>
            </a:xfrm>
            <a:prstGeom prst="downArrow">
              <a:avLst/>
            </a:prstGeom>
            <a:solidFill>
              <a:srgbClr val="70AD47">
                <a:lumMod val="60000"/>
                <a:lumOff val="40000"/>
              </a:srgbClr>
            </a:solidFill>
            <a:ln w="25400" cap="flat" cmpd="sng" algn="ctr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sp>
          <p:nvSpPr>
            <p:cNvPr id="94" name="Arrow: Down 93">
              <a:extLst>
                <a:ext uri="{FF2B5EF4-FFF2-40B4-BE49-F238E27FC236}">
                  <a16:creationId xmlns:a16="http://schemas.microsoft.com/office/drawing/2014/main" id="{612EEF99-9AF1-0A1B-C52B-24932BE4B8EF}"/>
                </a:ext>
              </a:extLst>
            </p:cNvPr>
            <p:cNvSpPr/>
            <p:nvPr/>
          </p:nvSpPr>
          <p:spPr>
            <a:xfrm rot="16200000">
              <a:off x="7093818" y="5100676"/>
              <a:ext cx="318782" cy="255729"/>
            </a:xfrm>
            <a:prstGeom prst="downArrow">
              <a:avLst/>
            </a:prstGeom>
            <a:solidFill>
              <a:srgbClr val="70AD47">
                <a:lumMod val="60000"/>
                <a:lumOff val="40000"/>
              </a:srgbClr>
            </a:solidFill>
            <a:ln w="25400" cap="flat" cmpd="sng" algn="ctr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7E237C-919F-CC3E-B623-29C56A147A32}"/>
                </a:ext>
              </a:extLst>
            </p:cNvPr>
            <p:cNvSpPr txBox="1"/>
            <p:nvPr/>
          </p:nvSpPr>
          <p:spPr>
            <a:xfrm>
              <a:off x="7388807" y="5019064"/>
              <a:ext cx="2231471" cy="34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n-US" kern="0" dirty="0">
                  <a:solidFill>
                    <a:prstClr val="black"/>
                  </a:solidFill>
                  <a:ea typeface="ＭＳ Ｐゴシック" pitchFamily="-80" charset="-128"/>
                </a:rPr>
                <a:t>Reaction mechanism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E340DF62-312A-5D2B-6B5D-D6E56A523E73}"/>
                </a:ext>
              </a:extLst>
            </p:cNvPr>
            <p:cNvSpPr/>
            <p:nvPr/>
          </p:nvSpPr>
          <p:spPr>
            <a:xfrm>
              <a:off x="7429694" y="5019109"/>
              <a:ext cx="2144827" cy="368822"/>
            </a:xfrm>
            <a:prstGeom prst="roundRect">
              <a:avLst/>
            </a:prstGeom>
            <a:noFill/>
            <a:ln w="28575" cap="flat" cmpd="sng" algn="ctr">
              <a:solidFill>
                <a:srgbClr val="70AD47">
                  <a:lumMod val="75000"/>
                </a:srgbClr>
              </a:solidFill>
              <a:prstDash val="solid"/>
              <a:miter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 dirty="0">
                <a:solidFill>
                  <a:prstClr val="white"/>
                </a:solidFill>
                <a:ea typeface="ＭＳ Ｐゴシック" pitchFamily="-80" charset="-128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8FA1E75-DFB4-40E5-1624-6F448732E2D8}"/>
                </a:ext>
              </a:extLst>
            </p:cNvPr>
            <p:cNvCxnSpPr>
              <a:cxnSpLocks/>
            </p:cNvCxnSpPr>
            <p:nvPr/>
          </p:nvCxnSpPr>
          <p:spPr>
            <a:xfrm>
              <a:off x="3079262" y="3691156"/>
              <a:ext cx="1626962" cy="0"/>
            </a:xfrm>
            <a:prstGeom prst="line">
              <a:avLst/>
            </a:prstGeom>
            <a:noFill/>
            <a:ln w="28575" cap="flat" cmpd="sng" algn="ctr">
              <a:solidFill>
                <a:srgbClr val="F4B183"/>
              </a:solidFill>
              <a:prstDash val="solid"/>
              <a:miter/>
            </a:ln>
            <a:effectLst/>
          </p:spPr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D5B3315-065B-3F88-0672-3926669D8430}"/>
                </a:ext>
              </a:extLst>
            </p:cNvPr>
            <p:cNvCxnSpPr/>
            <p:nvPr/>
          </p:nvCxnSpPr>
          <p:spPr>
            <a:xfrm flipH="1">
              <a:off x="3016739" y="3691156"/>
              <a:ext cx="110978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4B183"/>
              </a:solidFill>
              <a:prstDash val="solid"/>
              <a:miter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176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 3"/>
          <p:cNvSpPr/>
          <p:nvPr/>
        </p:nvSpPr>
        <p:spPr>
          <a:xfrm>
            <a:off x="720" y="0"/>
            <a:ext cx="360" cy="36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4" name="Title 2">
            <a:extLst>
              <a:ext uri="{FF2B5EF4-FFF2-40B4-BE49-F238E27FC236}">
                <a16:creationId xmlns:a16="http://schemas.microsoft.com/office/drawing/2014/main" id="{D7A38314-179E-963D-59DC-555E045F37F6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Local reactivity analysis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1D56D7-1CA4-65B3-50DA-ABAB7F9CEA1D}"/>
              </a:ext>
            </a:extLst>
          </p:cNvPr>
          <p:cNvSpPr txBox="1"/>
          <p:nvPr/>
        </p:nvSpPr>
        <p:spPr>
          <a:xfrm>
            <a:off x="958609" y="5863342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Phys. Chem. Chem. Phys., 2014, 16,26832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A93400A4-ED67-0BA7-8F8B-6929AC316EB7}"/>
                  </a:ext>
                </a:extLst>
              </p:cNvPr>
              <p:cNvSpPr txBox="1"/>
              <p:nvPr/>
            </p:nvSpPr>
            <p:spPr>
              <a:xfrm>
                <a:off x="1027311" y="2158159"/>
                <a:ext cx="4535151" cy="601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𝐸𝑙𝑒𝑐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A93400A4-ED67-0BA7-8F8B-6929AC31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11" y="2158159"/>
                <a:ext cx="4535151" cy="601831"/>
              </a:xfrm>
              <a:prstGeom prst="rect">
                <a:avLst/>
              </a:prstGeom>
              <a:blipFill>
                <a:blip r:embed="rId3"/>
                <a:stretch>
                  <a:fillRect r="-996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TextBox 321">
            <a:extLst>
              <a:ext uri="{FF2B5EF4-FFF2-40B4-BE49-F238E27FC236}">
                <a16:creationId xmlns:a16="http://schemas.microsoft.com/office/drawing/2014/main" id="{A4F96E44-3801-8750-B92F-E7F5B2307201}"/>
              </a:ext>
            </a:extLst>
          </p:cNvPr>
          <p:cNvSpPr txBox="1"/>
          <p:nvPr/>
        </p:nvSpPr>
        <p:spPr>
          <a:xfrm>
            <a:off x="942289" y="1741911"/>
            <a:ext cx="2946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Local electrophilicity: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557D96-0491-9975-34CE-B535C80F6C38}"/>
              </a:ext>
            </a:extLst>
          </p:cNvPr>
          <p:cNvGrpSpPr/>
          <p:nvPr/>
        </p:nvGrpSpPr>
        <p:grpSpPr>
          <a:xfrm>
            <a:off x="942289" y="3316386"/>
            <a:ext cx="4421209" cy="1038705"/>
            <a:chOff x="942289" y="2967918"/>
            <a:chExt cx="4421209" cy="1038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DC17A4E0-9F33-1686-960A-D23E335035BC}"/>
                    </a:ext>
                  </a:extLst>
                </p:cNvPr>
                <p:cNvSpPr txBox="1"/>
                <p:nvPr/>
              </p:nvSpPr>
              <p:spPr>
                <a:xfrm>
                  <a:off x="1027311" y="3404792"/>
                  <a:ext cx="4336187" cy="6018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Bef>
                      <a:spcPts val="432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𝑁𝑢𝑐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dirty="0" err="1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DC17A4E0-9F33-1686-960A-D23E33503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11" y="3404792"/>
                  <a:ext cx="4336187" cy="601831"/>
                </a:xfrm>
                <a:prstGeom prst="rect">
                  <a:avLst/>
                </a:prstGeom>
                <a:blipFill>
                  <a:blip r:embed="rId4"/>
                  <a:stretch>
                    <a:fillRect r="-9564" b="-132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863D99B3-82BC-C38A-B353-9F5B62B6189E}"/>
                </a:ext>
              </a:extLst>
            </p:cNvPr>
            <p:cNvSpPr txBox="1"/>
            <p:nvPr/>
          </p:nvSpPr>
          <p:spPr>
            <a:xfrm>
              <a:off x="942289" y="2967918"/>
              <a:ext cx="2946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Local </a:t>
              </a:r>
              <a:r>
                <a:rPr lang="en-US" altLang="zh-CN" dirty="0"/>
                <a:t>nucleophilicity</a:t>
              </a:r>
              <a:r>
                <a:rPr lang="en-US" dirty="0"/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09FCBF-B12B-4290-D01A-6159B842E628}"/>
                  </a:ext>
                </a:extLst>
              </p:cNvPr>
              <p:cNvSpPr txBox="1"/>
              <p:nvPr/>
            </p:nvSpPr>
            <p:spPr>
              <a:xfrm>
                <a:off x="8041179" y="2072006"/>
                <a:ext cx="2542363" cy="1114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09FCBF-B12B-4290-D01A-6159B842E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79" y="2072006"/>
                <a:ext cx="2542363" cy="1114408"/>
              </a:xfrm>
              <a:prstGeom prst="rect">
                <a:avLst/>
              </a:prstGeom>
              <a:blipFill>
                <a:blip r:embed="rId5"/>
                <a:stretch>
                  <a:fillRect l="-71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CFDC1EB-7E90-C06A-AA81-2E1590EC4DED}"/>
              </a:ext>
            </a:extLst>
          </p:cNvPr>
          <p:cNvSpPr txBox="1"/>
          <p:nvPr/>
        </p:nvSpPr>
        <p:spPr>
          <a:xfrm>
            <a:off x="8041179" y="1741911"/>
            <a:ext cx="2946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Fukui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D4CA0-0F49-5C3B-977A-7FB0A9A53550}"/>
                  </a:ext>
                </a:extLst>
              </p:cNvPr>
              <p:cNvSpPr txBox="1"/>
              <p:nvPr/>
            </p:nvSpPr>
            <p:spPr>
              <a:xfrm>
                <a:off x="8041178" y="3186414"/>
                <a:ext cx="294620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Dual descriptor: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D4CA0-0F49-5C3B-977A-7FB0A9A5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78" y="3186414"/>
                <a:ext cx="2946201" cy="1200329"/>
              </a:xfrm>
              <a:prstGeom prst="rect">
                <a:avLst/>
              </a:prstGeom>
              <a:blipFill>
                <a:blip r:embed="rId6"/>
                <a:stretch>
                  <a:fillRect l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DB31E88-D693-1FA3-E983-927310B08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A5D55-AE1C-7949-D912-4A2CB046F0BB}"/>
              </a:ext>
            </a:extLst>
          </p:cNvPr>
          <p:cNvSpPr txBox="1"/>
          <p:nvPr/>
        </p:nvSpPr>
        <p:spPr>
          <a:xfrm>
            <a:off x="942289" y="5389576"/>
            <a:ext cx="6130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Chem. Sci., 2021,12, 6264-6279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8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FF23-7144-9800-5B0E-7E782BD81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2185CA-4AFE-C5BB-E98E-1EE124D59499}"/>
              </a:ext>
            </a:extLst>
          </p:cNvPr>
          <p:cNvGrpSpPr/>
          <p:nvPr/>
        </p:nvGrpSpPr>
        <p:grpSpPr>
          <a:xfrm>
            <a:off x="900351" y="1184226"/>
            <a:ext cx="10390338" cy="4801270"/>
            <a:chOff x="775406" y="1184226"/>
            <a:chExt cx="10390338" cy="48012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295036-3A09-C178-98CA-C2D53FAAB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1632" y="1184226"/>
              <a:ext cx="4744112" cy="48012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CA3A24-2714-EF4F-329B-38F0A85DC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" t="15894" r="18360" b="451"/>
            <a:stretch/>
          </p:blipFill>
          <p:spPr>
            <a:xfrm>
              <a:off x="775406" y="1678180"/>
              <a:ext cx="5646226" cy="3813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3CBBA3E1-177F-6128-582F-166C56C587FC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Local reactivity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ABEA9D-F54F-286F-A0F2-E18F6164B1AA}"/>
              </a:ext>
            </a:extLst>
          </p:cNvPr>
          <p:cNvSpPr/>
          <p:nvPr/>
        </p:nvSpPr>
        <p:spPr>
          <a:xfrm>
            <a:off x="3189289" y="2506827"/>
            <a:ext cx="991299" cy="5348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C14F6A-9474-71CB-3730-C90083564792}"/>
              </a:ext>
            </a:extLst>
          </p:cNvPr>
          <p:cNvSpPr/>
          <p:nvPr/>
        </p:nvSpPr>
        <p:spPr>
          <a:xfrm>
            <a:off x="3189288" y="4825651"/>
            <a:ext cx="991299" cy="53487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B39DD3-3FDC-40CB-27CC-FF8BF4755324}"/>
              </a:ext>
            </a:extLst>
          </p:cNvPr>
          <p:cNvSpPr/>
          <p:nvPr/>
        </p:nvSpPr>
        <p:spPr>
          <a:xfrm>
            <a:off x="5166008" y="3255552"/>
            <a:ext cx="1051489" cy="25027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C6FEFA-C44A-7808-9A62-74085FDF1D85}"/>
              </a:ext>
            </a:extLst>
          </p:cNvPr>
          <p:cNvSpPr/>
          <p:nvPr/>
        </p:nvSpPr>
        <p:spPr>
          <a:xfrm>
            <a:off x="5156677" y="2522735"/>
            <a:ext cx="1051489" cy="287534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4D298B-830D-EAAD-B60C-E5DF5EB41307}"/>
              </a:ext>
            </a:extLst>
          </p:cNvPr>
          <p:cNvSpPr/>
          <p:nvPr/>
        </p:nvSpPr>
        <p:spPr>
          <a:xfrm>
            <a:off x="5156677" y="2189940"/>
            <a:ext cx="1051489" cy="287534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7F03659-E0BE-46F4-2587-B1FB2BC8BA4C}"/>
              </a:ext>
            </a:extLst>
          </p:cNvPr>
          <p:cNvSpPr/>
          <p:nvPr/>
        </p:nvSpPr>
        <p:spPr>
          <a:xfrm>
            <a:off x="5166008" y="3559473"/>
            <a:ext cx="1051489" cy="250273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3936DD-8959-13E7-C0C1-2D1066D3F9F3}"/>
              </a:ext>
            </a:extLst>
          </p:cNvPr>
          <p:cNvSpPr/>
          <p:nvPr/>
        </p:nvSpPr>
        <p:spPr>
          <a:xfrm>
            <a:off x="8604715" y="1304836"/>
            <a:ext cx="718245" cy="65507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E9AF09-E005-BA42-F24F-A7083BF1F364}"/>
              </a:ext>
            </a:extLst>
          </p:cNvPr>
          <p:cNvSpPr/>
          <p:nvPr/>
        </p:nvSpPr>
        <p:spPr>
          <a:xfrm>
            <a:off x="7747802" y="2688413"/>
            <a:ext cx="645408" cy="69393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9B1BDF-B251-3FBB-6EBD-2AE86904267F}"/>
              </a:ext>
            </a:extLst>
          </p:cNvPr>
          <p:cNvSpPr/>
          <p:nvPr/>
        </p:nvSpPr>
        <p:spPr>
          <a:xfrm>
            <a:off x="6968063" y="2282887"/>
            <a:ext cx="621129" cy="65507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397F0-C49A-47C2-9777-D792EC5AE54A}"/>
              </a:ext>
            </a:extLst>
          </p:cNvPr>
          <p:cNvSpPr/>
          <p:nvPr/>
        </p:nvSpPr>
        <p:spPr>
          <a:xfrm>
            <a:off x="8653272" y="2211837"/>
            <a:ext cx="669688" cy="65507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4D85F0-E8F4-1742-9EE8-640645066A9B}"/>
              </a:ext>
            </a:extLst>
          </p:cNvPr>
          <p:cNvSpPr/>
          <p:nvPr/>
        </p:nvSpPr>
        <p:spPr>
          <a:xfrm>
            <a:off x="9576787" y="2702467"/>
            <a:ext cx="759463" cy="61083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0C8D8D-ACCE-F68E-02C1-F91992AE0D07}"/>
              </a:ext>
            </a:extLst>
          </p:cNvPr>
          <p:cNvSpPr/>
          <p:nvPr/>
        </p:nvSpPr>
        <p:spPr>
          <a:xfrm>
            <a:off x="7695849" y="3828345"/>
            <a:ext cx="759463" cy="61083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47254B-8067-7165-7A61-5460EE379939}"/>
              </a:ext>
            </a:extLst>
          </p:cNvPr>
          <p:cNvSpPr/>
          <p:nvPr/>
        </p:nvSpPr>
        <p:spPr>
          <a:xfrm>
            <a:off x="9644510" y="3815433"/>
            <a:ext cx="759463" cy="61083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789FC71-483D-6DA0-82CB-4BE3C4333A9F}"/>
              </a:ext>
            </a:extLst>
          </p:cNvPr>
          <p:cNvSpPr/>
          <p:nvPr/>
        </p:nvSpPr>
        <p:spPr>
          <a:xfrm>
            <a:off x="8653272" y="4356003"/>
            <a:ext cx="759463" cy="61083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 3"/>
          <p:cNvSpPr/>
          <p:nvPr/>
        </p:nvSpPr>
        <p:spPr>
          <a:xfrm>
            <a:off x="720" y="0"/>
            <a:ext cx="360" cy="36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4" name="Title 2">
            <a:extLst>
              <a:ext uri="{FF2B5EF4-FFF2-40B4-BE49-F238E27FC236}">
                <a16:creationId xmlns:a16="http://schemas.microsoft.com/office/drawing/2014/main" id="{D7A38314-179E-963D-59DC-555E045F37F6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Configuration generator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918651-DEE6-7DB9-B289-50C4C770A52C}"/>
              </a:ext>
            </a:extLst>
          </p:cNvPr>
          <p:cNvGrpSpPr/>
          <p:nvPr/>
        </p:nvGrpSpPr>
        <p:grpSpPr>
          <a:xfrm>
            <a:off x="1507658" y="1760650"/>
            <a:ext cx="9440632" cy="3725051"/>
            <a:chOff x="1375683" y="1477846"/>
            <a:chExt cx="9440632" cy="37250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D80A33-D0B6-502F-CCF8-BEC992088340}"/>
                </a:ext>
              </a:extLst>
            </p:cNvPr>
            <p:cNvGrpSpPr/>
            <p:nvPr/>
          </p:nvGrpSpPr>
          <p:grpSpPr>
            <a:xfrm>
              <a:off x="1375683" y="1477846"/>
              <a:ext cx="4094377" cy="3725051"/>
              <a:chOff x="1181100" y="1676400"/>
              <a:chExt cx="4162622" cy="378714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F1F393D-AD58-9844-1605-1C7D44AC15D0}"/>
                  </a:ext>
                </a:extLst>
              </p:cNvPr>
              <p:cNvGrpSpPr/>
              <p:nvPr/>
            </p:nvGrpSpPr>
            <p:grpSpPr>
              <a:xfrm>
                <a:off x="1552575" y="2376955"/>
                <a:ext cx="923924" cy="752463"/>
                <a:chOff x="3876674" y="2967990"/>
                <a:chExt cx="923924" cy="752463"/>
              </a:xfrm>
            </p:grpSpPr>
            <p:sp>
              <p:nvSpPr>
                <p:cNvPr id="61" name="Flowchart: Connector 60">
                  <a:extLst>
                    <a:ext uri="{FF2B5EF4-FFF2-40B4-BE49-F238E27FC236}">
                      <a16:creationId xmlns:a16="http://schemas.microsoft.com/office/drawing/2014/main" id="{BE4B80E7-D3C0-5F8E-D7AC-D241C26EB5F1}"/>
                    </a:ext>
                  </a:extLst>
                </p:cNvPr>
                <p:cNvSpPr/>
                <p:nvPr/>
              </p:nvSpPr>
              <p:spPr>
                <a:xfrm>
                  <a:off x="3876674" y="2967990"/>
                  <a:ext cx="866775" cy="752463"/>
                </a:xfrm>
                <a:prstGeom prst="flowChartConnector">
                  <a:avLst/>
                </a:prstGeom>
                <a:solidFill>
                  <a:srgbClr val="E7E6E6">
                    <a:lumMod val="90000"/>
                  </a:srgbClr>
                </a:solidFill>
                <a:ln w="28575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2" name="Flowchart: Connector 61">
                  <a:extLst>
                    <a:ext uri="{FF2B5EF4-FFF2-40B4-BE49-F238E27FC236}">
                      <a16:creationId xmlns:a16="http://schemas.microsoft.com/office/drawing/2014/main" id="{9471DA7C-F44C-836B-8CEE-4FBA5309EE31}"/>
                    </a:ext>
                  </a:extLst>
                </p:cNvPr>
                <p:cNvSpPr/>
                <p:nvPr/>
              </p:nvSpPr>
              <p:spPr>
                <a:xfrm>
                  <a:off x="4695823" y="3251348"/>
                  <a:ext cx="104775" cy="154791"/>
                </a:xfrm>
                <a:prstGeom prst="flowChartConnector">
                  <a:avLst/>
                </a:prstGeom>
                <a:solidFill>
                  <a:srgbClr val="E7E6E6">
                    <a:lumMod val="25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3EB39BC-0737-B7C2-133F-A31A3D32BEC3}"/>
                  </a:ext>
                </a:extLst>
              </p:cNvPr>
              <p:cNvGrpSpPr/>
              <p:nvPr/>
            </p:nvGrpSpPr>
            <p:grpSpPr>
              <a:xfrm rot="10800000">
                <a:off x="1552572" y="3990490"/>
                <a:ext cx="923927" cy="752463"/>
                <a:chOff x="6038848" y="2762250"/>
                <a:chExt cx="923927" cy="752463"/>
              </a:xfrm>
            </p:grpSpPr>
            <p:sp>
              <p:nvSpPr>
                <p:cNvPr id="59" name="Flowchart: Connector 58">
                  <a:extLst>
                    <a:ext uri="{FF2B5EF4-FFF2-40B4-BE49-F238E27FC236}">
                      <a16:creationId xmlns:a16="http://schemas.microsoft.com/office/drawing/2014/main" id="{59342408-2DAC-FF08-A9B7-D74CE783CF22}"/>
                    </a:ext>
                  </a:extLst>
                </p:cNvPr>
                <p:cNvSpPr/>
                <p:nvPr/>
              </p:nvSpPr>
              <p:spPr>
                <a:xfrm>
                  <a:off x="6096000" y="2762250"/>
                  <a:ext cx="866775" cy="752463"/>
                </a:xfrm>
                <a:prstGeom prst="flowChartConnector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0" name="Flowchart: Connector 59">
                  <a:extLst>
                    <a:ext uri="{FF2B5EF4-FFF2-40B4-BE49-F238E27FC236}">
                      <a16:creationId xmlns:a16="http://schemas.microsoft.com/office/drawing/2014/main" id="{51382F62-6DE1-6C23-77CE-7AF65CB5319A}"/>
                    </a:ext>
                  </a:extLst>
                </p:cNvPr>
                <p:cNvSpPr/>
                <p:nvPr/>
              </p:nvSpPr>
              <p:spPr>
                <a:xfrm>
                  <a:off x="6038848" y="3055133"/>
                  <a:ext cx="104775" cy="154791"/>
                </a:xfrm>
                <a:prstGeom prst="flowChartConnector">
                  <a:avLst/>
                </a:prstGeom>
                <a:solidFill>
                  <a:srgbClr val="ED7D31">
                    <a:lumMod val="75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7E7B25-682D-90A1-9F30-F43B30FA7BFA}"/>
                  </a:ext>
                </a:extLst>
              </p:cNvPr>
              <p:cNvSpPr txBox="1"/>
              <p:nvPr/>
            </p:nvSpPr>
            <p:spPr>
              <a:xfrm>
                <a:off x="1399568" y="3156837"/>
                <a:ext cx="1303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Electrophile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A9736F-E582-7720-255C-B04A77655353}"/>
                  </a:ext>
                </a:extLst>
              </p:cNvPr>
              <p:cNvSpPr txBox="1"/>
              <p:nvPr/>
            </p:nvSpPr>
            <p:spPr>
              <a:xfrm>
                <a:off x="1394246" y="4784986"/>
                <a:ext cx="130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Nucleophile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A9E5A9-5BA6-4BA2-86DA-8BF6D22BB97B}"/>
                  </a:ext>
                </a:extLst>
              </p:cNvPr>
              <p:cNvSpPr txBox="1"/>
              <p:nvPr/>
            </p:nvSpPr>
            <p:spPr>
              <a:xfrm>
                <a:off x="2927675" y="3914756"/>
                <a:ext cx="2082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Local nucleophilicity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E3DA30A-FCFB-C268-EC2D-322CA0E03DB4}"/>
                  </a:ext>
                </a:extLst>
              </p:cNvPr>
              <p:cNvGrpSpPr/>
              <p:nvPr/>
            </p:nvGrpSpPr>
            <p:grpSpPr>
              <a:xfrm>
                <a:off x="3526156" y="2677458"/>
                <a:ext cx="607637" cy="621492"/>
                <a:chOff x="3333751" y="1869502"/>
                <a:chExt cx="607637" cy="621492"/>
              </a:xfrm>
            </p:grpSpPr>
            <p:sp>
              <p:nvSpPr>
                <p:cNvPr id="55" name="Flowchart: Connector 54">
                  <a:extLst>
                    <a:ext uri="{FF2B5EF4-FFF2-40B4-BE49-F238E27FC236}">
                      <a16:creationId xmlns:a16="http://schemas.microsoft.com/office/drawing/2014/main" id="{BAC3789D-2611-EBCF-42F6-A2C5E51567DC}"/>
                    </a:ext>
                  </a:extLst>
                </p:cNvPr>
                <p:cNvSpPr/>
                <p:nvPr/>
              </p:nvSpPr>
              <p:spPr>
                <a:xfrm>
                  <a:off x="3335282" y="1869502"/>
                  <a:ext cx="104775" cy="154791"/>
                </a:xfrm>
                <a:prstGeom prst="flowChartConnector">
                  <a:avLst/>
                </a:prstGeom>
                <a:solidFill>
                  <a:srgbClr val="E7E6E6">
                    <a:lumMod val="25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6" name="Flowchart: Connector 55">
                  <a:extLst>
                    <a:ext uri="{FF2B5EF4-FFF2-40B4-BE49-F238E27FC236}">
                      <a16:creationId xmlns:a16="http://schemas.microsoft.com/office/drawing/2014/main" id="{CFABB964-1A49-894B-3182-8D67B21C832C}"/>
                    </a:ext>
                  </a:extLst>
                </p:cNvPr>
                <p:cNvSpPr/>
                <p:nvPr/>
              </p:nvSpPr>
              <p:spPr>
                <a:xfrm>
                  <a:off x="3335282" y="2107615"/>
                  <a:ext cx="104775" cy="154791"/>
                </a:xfrm>
                <a:prstGeom prst="flowChartConnector">
                  <a:avLst/>
                </a:prstGeom>
                <a:solidFill>
                  <a:srgbClr val="E7E6E6">
                    <a:lumMod val="50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7" name="Flowchart: Connector 56">
                  <a:extLst>
                    <a:ext uri="{FF2B5EF4-FFF2-40B4-BE49-F238E27FC236}">
                      <a16:creationId xmlns:a16="http://schemas.microsoft.com/office/drawing/2014/main" id="{AAE09463-D123-3CDF-2186-39C87F6A18B5}"/>
                    </a:ext>
                  </a:extLst>
                </p:cNvPr>
                <p:cNvSpPr/>
                <p:nvPr/>
              </p:nvSpPr>
              <p:spPr>
                <a:xfrm>
                  <a:off x="3333751" y="2336203"/>
                  <a:ext cx="104775" cy="154791"/>
                </a:xfrm>
                <a:prstGeom prst="flowChartConnector">
                  <a:avLst/>
                </a:prstGeom>
                <a:solidFill>
                  <a:srgbClr val="E7E6E6">
                    <a:lumMod val="90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8" name="Arrow: Down 57">
                  <a:extLst>
                    <a:ext uri="{FF2B5EF4-FFF2-40B4-BE49-F238E27FC236}">
                      <a16:creationId xmlns:a16="http://schemas.microsoft.com/office/drawing/2014/main" id="{ED6878AA-9120-CD95-0F3F-F75DE150509C}"/>
                    </a:ext>
                  </a:extLst>
                </p:cNvPr>
                <p:cNvSpPr/>
                <p:nvPr/>
              </p:nvSpPr>
              <p:spPr>
                <a:xfrm>
                  <a:off x="3788988" y="1881419"/>
                  <a:ext cx="152400" cy="609575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75000"/>
                        <a:lumOff val="25000"/>
                        <a:tint val="66000"/>
                        <a:satMod val="160000"/>
                      </a:sysClr>
                    </a:gs>
                    <a:gs pos="50000">
                      <a:sysClr val="windowText" lastClr="000000">
                        <a:lumMod val="75000"/>
                        <a:lumOff val="25000"/>
                        <a:tint val="44500"/>
                        <a:satMod val="160000"/>
                      </a:sysClr>
                    </a:gs>
                    <a:gs pos="100000">
                      <a:sysClr val="windowText" lastClr="000000">
                        <a:lumMod val="75000"/>
                        <a:lumOff val="25000"/>
                        <a:tint val="23500"/>
                        <a:satMod val="160000"/>
                      </a:sysClr>
                    </a:gs>
                  </a:gsLst>
                  <a:lin ang="5400000" scaled="1"/>
                  <a:tileRect/>
                </a:gra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91E258-EBFC-7AED-A0DD-7227E5ABCB12}"/>
                  </a:ext>
                </a:extLst>
              </p:cNvPr>
              <p:cNvSpPr txBox="1"/>
              <p:nvPr/>
            </p:nvSpPr>
            <p:spPr>
              <a:xfrm>
                <a:off x="2927675" y="2291946"/>
                <a:ext cx="2286826" cy="375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Local </a:t>
                </a:r>
                <a:r>
                  <a:rPr lang="en-US" altLang="zh-CN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electrophilicity</a:t>
                </a:r>
                <a:endParaRPr lang="en-US" kern="0" dirty="0">
                  <a:solidFill>
                    <a:prstClr val="black"/>
                  </a:solidFill>
                  <a:ea typeface="ＭＳ Ｐゴシック" pitchFamily="-80" charset="-128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01AF7FE-BF5A-B76B-098D-E2F1AF25EC8A}"/>
                  </a:ext>
                </a:extLst>
              </p:cNvPr>
              <p:cNvGrpSpPr/>
              <p:nvPr/>
            </p:nvGrpSpPr>
            <p:grpSpPr>
              <a:xfrm>
                <a:off x="3600682" y="4284830"/>
                <a:ext cx="607637" cy="621492"/>
                <a:chOff x="3408277" y="3476874"/>
                <a:chExt cx="607637" cy="621492"/>
              </a:xfrm>
            </p:grpSpPr>
            <p:sp>
              <p:nvSpPr>
                <p:cNvPr id="51" name="Flowchart: Connector 50">
                  <a:extLst>
                    <a:ext uri="{FF2B5EF4-FFF2-40B4-BE49-F238E27FC236}">
                      <a16:creationId xmlns:a16="http://schemas.microsoft.com/office/drawing/2014/main" id="{4E1E5270-C2DF-849A-CCE0-23775A01391F}"/>
                    </a:ext>
                  </a:extLst>
                </p:cNvPr>
                <p:cNvSpPr/>
                <p:nvPr/>
              </p:nvSpPr>
              <p:spPr>
                <a:xfrm>
                  <a:off x="3409808" y="3476874"/>
                  <a:ext cx="104775" cy="154791"/>
                </a:xfrm>
                <a:prstGeom prst="flowChartConnector">
                  <a:avLst/>
                </a:prstGeom>
                <a:solidFill>
                  <a:srgbClr val="ED7D31">
                    <a:lumMod val="75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2" name="Flowchart: Connector 51">
                  <a:extLst>
                    <a:ext uri="{FF2B5EF4-FFF2-40B4-BE49-F238E27FC236}">
                      <a16:creationId xmlns:a16="http://schemas.microsoft.com/office/drawing/2014/main" id="{0C95CB3B-1A68-086B-0EA8-6F59257FC22C}"/>
                    </a:ext>
                  </a:extLst>
                </p:cNvPr>
                <p:cNvSpPr/>
                <p:nvPr/>
              </p:nvSpPr>
              <p:spPr>
                <a:xfrm>
                  <a:off x="3409808" y="3714987"/>
                  <a:ext cx="104775" cy="154791"/>
                </a:xfrm>
                <a:prstGeom prst="flowChartConnector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3" name="Flowchart: Connector 52">
                  <a:extLst>
                    <a:ext uri="{FF2B5EF4-FFF2-40B4-BE49-F238E27FC236}">
                      <a16:creationId xmlns:a16="http://schemas.microsoft.com/office/drawing/2014/main" id="{49A06FC3-31B7-DB4A-0126-D52B0978EA07}"/>
                    </a:ext>
                  </a:extLst>
                </p:cNvPr>
                <p:cNvSpPr/>
                <p:nvPr/>
              </p:nvSpPr>
              <p:spPr>
                <a:xfrm>
                  <a:off x="3408277" y="3943575"/>
                  <a:ext cx="104775" cy="154791"/>
                </a:xfrm>
                <a:prstGeom prst="flowChartConnector">
                  <a:avLst/>
                </a:prstGeom>
                <a:solidFill>
                  <a:srgbClr val="ED7D31">
                    <a:lumMod val="20000"/>
                    <a:lumOff val="80000"/>
                  </a:srgbClr>
                </a:soli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4" name="Arrow: Down 53">
                  <a:extLst>
                    <a:ext uri="{FF2B5EF4-FFF2-40B4-BE49-F238E27FC236}">
                      <a16:creationId xmlns:a16="http://schemas.microsoft.com/office/drawing/2014/main" id="{97A2C11B-A6C2-AD1B-7863-C6D017779E48}"/>
                    </a:ext>
                  </a:extLst>
                </p:cNvPr>
                <p:cNvSpPr/>
                <p:nvPr/>
              </p:nvSpPr>
              <p:spPr>
                <a:xfrm>
                  <a:off x="3863514" y="3488791"/>
                  <a:ext cx="152400" cy="609575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rgbClr val="ED7D31">
                        <a:lumMod val="75000"/>
                        <a:tint val="66000"/>
                        <a:satMod val="160000"/>
                      </a:srgbClr>
                    </a:gs>
                    <a:gs pos="50000">
                      <a:srgbClr val="ED7D31">
                        <a:lumMod val="75000"/>
                        <a:tint val="44500"/>
                        <a:satMod val="160000"/>
                      </a:srgbClr>
                    </a:gs>
                    <a:gs pos="100000">
                      <a:srgbClr val="ED7D31">
                        <a:lumMod val="75000"/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25400" cap="flat" cmpd="sng" algn="ctr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1800E65-60A2-8772-CC94-7D0D30237366}"/>
                  </a:ext>
                </a:extLst>
              </p:cNvPr>
              <p:cNvSpPr txBox="1"/>
              <p:nvPr/>
            </p:nvSpPr>
            <p:spPr>
              <a:xfrm>
                <a:off x="4208319" y="2758949"/>
                <a:ext cx="968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Sorting..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D062BA4-EA4D-2341-661D-7AC4B65EC7E5}"/>
                  </a:ext>
                </a:extLst>
              </p:cNvPr>
              <p:cNvSpPr/>
              <p:nvPr/>
            </p:nvSpPr>
            <p:spPr>
              <a:xfrm>
                <a:off x="1181100" y="1676400"/>
                <a:ext cx="4162622" cy="378714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44EA87-27FA-DCD7-01C1-310D64B18DAA}"/>
                </a:ext>
              </a:extLst>
            </p:cNvPr>
            <p:cNvGrpSpPr/>
            <p:nvPr/>
          </p:nvGrpSpPr>
          <p:grpSpPr>
            <a:xfrm>
              <a:off x="5865144" y="1477846"/>
              <a:ext cx="4951171" cy="3681968"/>
              <a:chOff x="5818206" y="1434763"/>
              <a:chExt cx="4998110" cy="372505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C2A690C-30AE-B144-A14E-AC0537FAE633}"/>
                  </a:ext>
                </a:extLst>
              </p:cNvPr>
              <p:cNvGrpSpPr/>
              <p:nvPr/>
            </p:nvGrpSpPr>
            <p:grpSpPr>
              <a:xfrm>
                <a:off x="6660179" y="1434763"/>
                <a:ext cx="4156137" cy="3725051"/>
                <a:chOff x="6789421" y="1742301"/>
                <a:chExt cx="4225412" cy="3787140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02B5559-FFB6-6C8C-5207-2BF989CD7E8B}"/>
                    </a:ext>
                  </a:extLst>
                </p:cNvPr>
                <p:cNvCxnSpPr>
                  <a:cxnSpLocks/>
                  <a:stCxn id="30" idx="6"/>
                </p:cNvCxnSpPr>
                <p:nvPr/>
              </p:nvCxnSpPr>
              <p:spPr>
                <a:xfrm>
                  <a:off x="8261123" y="2925148"/>
                  <a:ext cx="130749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7E6E6">
                      <a:lumMod val="25000"/>
                    </a:srgbClr>
                  </a:solidFill>
                  <a:prstDash val="dash"/>
                  <a:miter/>
                </a:ln>
                <a:effectLst/>
              </p:spPr>
            </p:cxn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4BBAE30-618D-EAB7-4EA5-582317F0153E}"/>
                    </a:ext>
                  </a:extLst>
                </p:cNvPr>
                <p:cNvGrpSpPr/>
                <p:nvPr/>
              </p:nvGrpSpPr>
              <p:grpSpPr>
                <a:xfrm>
                  <a:off x="6848279" y="3694841"/>
                  <a:ext cx="4008578" cy="1595219"/>
                  <a:chOff x="6759531" y="2085241"/>
                  <a:chExt cx="4008578" cy="1595219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E5DBDD92-F8BB-CF52-9CD7-E12DD1358D93}"/>
                      </a:ext>
                    </a:extLst>
                  </p:cNvPr>
                  <p:cNvGrpSpPr/>
                  <p:nvPr/>
                </p:nvGrpSpPr>
                <p:grpSpPr>
                  <a:xfrm>
                    <a:off x="7292659" y="2164316"/>
                    <a:ext cx="923924" cy="752463"/>
                    <a:chOff x="3876674" y="2762250"/>
                    <a:chExt cx="923924" cy="752463"/>
                  </a:xfrm>
                </p:grpSpPr>
                <p:sp>
                  <p:nvSpPr>
                    <p:cNvPr id="39" name="Flowchart: Connector 38">
                      <a:extLst>
                        <a:ext uri="{FF2B5EF4-FFF2-40B4-BE49-F238E27FC236}">
                          <a16:creationId xmlns:a16="http://schemas.microsoft.com/office/drawing/2014/main" id="{75FE4807-4B7F-4897-0563-85AAC85EDC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6674" y="2762250"/>
                      <a:ext cx="866775" cy="752463"/>
                    </a:xfrm>
                    <a:prstGeom prst="flowChartConnector">
                      <a:avLst/>
                    </a:prstGeom>
                    <a:solidFill>
                      <a:srgbClr val="E7E6E6">
                        <a:lumMod val="90000"/>
                      </a:srgbClr>
                    </a:solidFill>
                    <a:ln w="28575" cap="flat" cmpd="sng" algn="ctr">
                      <a:noFill/>
                      <a:prstDash val="solid"/>
                      <a:miter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ea typeface="ＭＳ Ｐゴシック" pitchFamily="-80" charset="-128"/>
                      </a:endParaRPr>
                    </a:p>
                  </p:txBody>
                </p:sp>
                <p:sp>
                  <p:nvSpPr>
                    <p:cNvPr id="40" name="Flowchart: Connector 39">
                      <a:extLst>
                        <a:ext uri="{FF2B5EF4-FFF2-40B4-BE49-F238E27FC236}">
                          <a16:creationId xmlns:a16="http://schemas.microsoft.com/office/drawing/2014/main" id="{B9434F80-F86B-EFE6-9C47-7C0EBF26B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5823" y="3045608"/>
                      <a:ext cx="104775" cy="154791"/>
                    </a:xfrm>
                    <a:prstGeom prst="flowChartConnector">
                      <a:avLst/>
                    </a:prstGeom>
                    <a:solidFill>
                      <a:srgbClr val="44546A">
                        <a:lumMod val="50000"/>
                      </a:srgbClr>
                    </a:solidFill>
                    <a:ln w="25400" cap="flat" cmpd="sng" algn="ctr">
                      <a:noFill/>
                      <a:prstDash val="solid"/>
                      <a:miter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ea typeface="ＭＳ Ｐゴシック" pitchFamily="-80" charset="-128"/>
                      </a:endParaRPr>
                    </a:p>
                  </p:txBody>
                </p:sp>
              </p:grp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A7B36B8E-C0F1-8448-811B-43385FC74028}"/>
                      </a:ext>
                    </a:extLst>
                  </p:cNvPr>
                  <p:cNvGrpSpPr/>
                  <p:nvPr/>
                </p:nvGrpSpPr>
                <p:grpSpPr>
                  <a:xfrm>
                    <a:off x="9454833" y="2154791"/>
                    <a:ext cx="923927" cy="752463"/>
                    <a:chOff x="6038848" y="2762250"/>
                    <a:chExt cx="923927" cy="752463"/>
                  </a:xfrm>
                </p:grpSpPr>
                <p:sp>
                  <p:nvSpPr>
                    <p:cNvPr id="37" name="Flowchart: Connector 36">
                      <a:extLst>
                        <a:ext uri="{FF2B5EF4-FFF2-40B4-BE49-F238E27FC236}">
                          <a16:creationId xmlns:a16="http://schemas.microsoft.com/office/drawing/2014/main" id="{26E3149A-1D44-2F83-2885-C15B6C181E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2762250"/>
                      <a:ext cx="866775" cy="752463"/>
                    </a:xfrm>
                    <a:prstGeom prst="flowChartConnector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25400" cap="flat" cmpd="sng" algn="ctr">
                      <a:noFill/>
                      <a:prstDash val="solid"/>
                      <a:miter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ea typeface="ＭＳ Ｐゴシック" pitchFamily="-80" charset="-128"/>
                      </a:endParaRPr>
                    </a:p>
                  </p:txBody>
                </p:sp>
                <p:sp>
                  <p:nvSpPr>
                    <p:cNvPr id="38" name="Flowchart: Connector 37">
                      <a:extLst>
                        <a:ext uri="{FF2B5EF4-FFF2-40B4-BE49-F238E27FC236}">
                          <a16:creationId xmlns:a16="http://schemas.microsoft.com/office/drawing/2014/main" id="{2C30EFBD-25AB-E3FA-61BC-03B6170CE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8848" y="3055133"/>
                      <a:ext cx="104775" cy="154791"/>
                    </a:xfrm>
                    <a:prstGeom prst="flowChartConnector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25400" cap="flat" cmpd="sng" algn="ctr">
                      <a:noFill/>
                      <a:prstDash val="solid"/>
                      <a:miter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ea typeface="ＭＳ Ｐゴシック" pitchFamily="-80" charset="-128"/>
                      </a:endParaRPr>
                    </a:p>
                  </p:txBody>
                </p: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6E5CBAD-013A-7744-1102-05BD401C9E31}"/>
                      </a:ext>
                    </a:extLst>
                  </p:cNvPr>
                  <p:cNvSpPr txBox="1"/>
                  <p:nvPr/>
                </p:nvSpPr>
                <p:spPr>
                  <a:xfrm>
                    <a:off x="6759531" y="3311128"/>
                    <a:ext cx="19330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ＭＳ Ｐゴシック" pitchFamily="-80" charset="-128"/>
                      </a:rPr>
                      <a:t>Electrophile(Mol1)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0FC1AAB-DD0C-963C-9DC6-FD25DB55D9E9}"/>
                      </a:ext>
                    </a:extLst>
                  </p:cNvPr>
                  <p:cNvSpPr txBox="1"/>
                  <p:nvPr/>
                </p:nvSpPr>
                <p:spPr>
                  <a:xfrm>
                    <a:off x="8829758" y="3311128"/>
                    <a:ext cx="19383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ＭＳ Ｐゴシック" pitchFamily="-80" charset="-128"/>
                      </a:rPr>
                      <a:t>Nucleophile(Mol2)</a:t>
                    </a:r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6DDD7C75-D0A6-987C-ED89-BD9370129911}"/>
                      </a:ext>
                    </a:extLst>
                  </p:cNvPr>
                  <p:cNvCxnSpPr>
                    <a:cxnSpLocks/>
                    <a:stCxn id="40" idx="6"/>
                    <a:endCxn id="38" idx="2"/>
                  </p:cNvCxnSpPr>
                  <p:nvPr/>
                </p:nvCxnSpPr>
                <p:spPr>
                  <a:xfrm>
                    <a:off x="8216583" y="2525070"/>
                    <a:ext cx="123825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E7E6E6">
                        <a:lumMod val="75000"/>
                      </a:srgbClr>
                    </a:solidFill>
                    <a:prstDash val="dash"/>
                    <a:miter/>
                  </a:ln>
                  <a:effectLst/>
                </p:spPr>
              </p:cxn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97876A9-FD54-EE5B-443E-827013CF0F4B}"/>
                      </a:ext>
                    </a:extLst>
                  </p:cNvPr>
                  <p:cNvSpPr txBox="1"/>
                  <p:nvPr/>
                </p:nvSpPr>
                <p:spPr>
                  <a:xfrm>
                    <a:off x="8315652" y="2085241"/>
                    <a:ext cx="9829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ＭＳ Ｐゴシック" pitchFamily="-80" charset="-128"/>
                      </a:rPr>
                      <a:t>R</a:t>
                    </a:r>
                    <a:r>
                      <a:rPr lang="en-US" b="1" kern="0" baseline="-25000" dirty="0">
                        <a:solidFill>
                          <a:prstClr val="black"/>
                        </a:solidFill>
                        <a:ea typeface="ＭＳ Ｐゴシック" pitchFamily="-80" charset="-128"/>
                      </a:rPr>
                      <a:t>hot1_hot2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35E5927-A453-527E-2F68-B0FF30F01C32}"/>
                    </a:ext>
                  </a:extLst>
                </p:cNvPr>
                <p:cNvGrpSpPr/>
                <p:nvPr/>
              </p:nvGrpSpPr>
              <p:grpSpPr>
                <a:xfrm>
                  <a:off x="6938440" y="2564394"/>
                  <a:ext cx="1322683" cy="752463"/>
                  <a:chOff x="6793660" y="2564394"/>
                  <a:chExt cx="1322683" cy="752463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656A8DD1-115D-D926-3550-D4E35E7AEFE2}"/>
                      </a:ext>
                    </a:extLst>
                  </p:cNvPr>
                  <p:cNvGrpSpPr/>
                  <p:nvPr/>
                </p:nvGrpSpPr>
                <p:grpSpPr>
                  <a:xfrm>
                    <a:off x="6793660" y="2564394"/>
                    <a:ext cx="1322683" cy="752463"/>
                    <a:chOff x="6862240" y="2564394"/>
                    <a:chExt cx="1322683" cy="752463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EE8F17BA-822A-E264-1E44-6AC55B56D5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60999" y="2564394"/>
                      <a:ext cx="923924" cy="752463"/>
                      <a:chOff x="7260999" y="2564394"/>
                      <a:chExt cx="923924" cy="752463"/>
                    </a:xfrm>
                  </p:grpSpPr>
                  <p:grpSp>
                    <p:nvGrpSpPr>
                      <p:cNvPr id="27" name="Group 26">
                        <a:extLst>
                          <a:ext uri="{FF2B5EF4-FFF2-40B4-BE49-F238E27FC236}">
                            <a16:creationId xmlns:a16="http://schemas.microsoft.com/office/drawing/2014/main" id="{7C70F8DA-BBBE-9A11-BF98-3480EAED1B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260999" y="2564394"/>
                        <a:ext cx="923924" cy="752463"/>
                        <a:chOff x="3876674" y="3128010"/>
                        <a:chExt cx="923924" cy="752463"/>
                      </a:xfrm>
                    </p:grpSpPr>
                    <p:sp>
                      <p:nvSpPr>
                        <p:cNvPr id="29" name="Flowchart: Connector 28">
                          <a:extLst>
                            <a:ext uri="{FF2B5EF4-FFF2-40B4-BE49-F238E27FC236}">
                              <a16:creationId xmlns:a16="http://schemas.microsoft.com/office/drawing/2014/main" id="{9E945DA8-9ABA-A591-EC4B-7F4D4D4817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76674" y="3128010"/>
                          <a:ext cx="866775" cy="752463"/>
                        </a:xfrm>
                        <a:prstGeom prst="flowChartConnector">
                          <a:avLst/>
                        </a:prstGeom>
                        <a:solidFill>
                          <a:srgbClr val="E7E6E6">
                            <a:lumMod val="90000"/>
                          </a:srgbClr>
                        </a:solidFill>
                        <a:ln w="28575" cap="flat" cmpd="sng" algn="ctr">
                          <a:noFill/>
                          <a:prstDash val="solid"/>
                          <a:miter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ea typeface="ＭＳ Ｐゴシック" pitchFamily="-80" charset="-128"/>
                          </a:endParaRPr>
                        </a:p>
                      </p:txBody>
                    </p:sp>
                    <p:sp>
                      <p:nvSpPr>
                        <p:cNvPr id="30" name="Flowchart: Connector 29">
                          <a:extLst>
                            <a:ext uri="{FF2B5EF4-FFF2-40B4-BE49-F238E27FC236}">
                              <a16:creationId xmlns:a16="http://schemas.microsoft.com/office/drawing/2014/main" id="{F3AE5B6F-E2C8-A632-9550-9D7E980A64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95823" y="3411368"/>
                          <a:ext cx="104775" cy="154791"/>
                        </a:xfrm>
                        <a:prstGeom prst="flowChartConnector">
                          <a:avLst/>
                        </a:prstGeom>
                        <a:solidFill>
                          <a:srgbClr val="44546A">
                            <a:lumMod val="50000"/>
                          </a:srgbClr>
                        </a:solidFill>
                        <a:ln w="25400" cap="flat" cmpd="sng" algn="ctr">
                          <a:noFill/>
                          <a:prstDash val="solid"/>
                          <a:miter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ea typeface="ＭＳ Ｐゴシック" pitchFamily="-80" charset="-128"/>
                          </a:endParaRPr>
                        </a:p>
                      </p:txBody>
                    </p:sp>
                  </p:grpSp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E5270028-1C53-6A11-C124-01BB4A9EFA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66206" y="2931101"/>
                        <a:ext cx="46724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200" b="1" kern="0" dirty="0">
                            <a:solidFill>
                              <a:prstClr val="black"/>
                            </a:solidFill>
                            <a:ea typeface="ＭＳ Ｐゴシック" pitchFamily="-80" charset="-128"/>
                          </a:rPr>
                          <a:t>COG</a:t>
                        </a:r>
                      </a:p>
                    </p:txBody>
                  </p:sp>
                </p:grpSp>
                <p:cxnSp>
                  <p:nvCxnSpPr>
                    <p:cNvPr id="25" name="Straight Arrow Connector 24">
                      <a:extLst>
                        <a:ext uri="{FF2B5EF4-FFF2-40B4-BE49-F238E27FC236}">
                          <a16:creationId xmlns:a16="http://schemas.microsoft.com/office/drawing/2014/main" id="{2ED76343-470E-30FB-560A-576A84F67A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011285" y="2917735"/>
                      <a:ext cx="1068863" cy="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miter/>
                      <a:tailEnd type="triangle"/>
                    </a:ln>
                    <a:effectLst/>
                  </p:spPr>
                </p:cxn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70EDF34A-F20F-89A1-472C-46E834D768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62240" y="2931101"/>
                      <a:ext cx="48776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200" b="1" kern="0" dirty="0">
                          <a:solidFill>
                            <a:prstClr val="black"/>
                          </a:solidFill>
                          <a:ea typeface="ＭＳ Ｐゴシック" pitchFamily="-80" charset="-128"/>
                        </a:rPr>
                        <a:t>Vec1</a:t>
                      </a:r>
                    </a:p>
                  </p:txBody>
                </p:sp>
              </p:grpSp>
              <p:sp>
                <p:nvSpPr>
                  <p:cNvPr id="23" name="Flowchart: Connector 22">
                    <a:extLst>
                      <a:ext uri="{FF2B5EF4-FFF2-40B4-BE49-F238E27FC236}">
                        <a16:creationId xmlns:a16="http://schemas.microsoft.com/office/drawing/2014/main" id="{E7A04FB8-0604-B124-23A7-9CDC501696B8}"/>
                      </a:ext>
                    </a:extLst>
                  </p:cNvPr>
                  <p:cNvSpPr/>
                  <p:nvPr/>
                </p:nvSpPr>
                <p:spPr>
                  <a:xfrm>
                    <a:off x="7656056" y="2857257"/>
                    <a:ext cx="104775" cy="127372"/>
                  </a:xfrm>
                  <a:prstGeom prst="flowChartConnector">
                    <a:avLst/>
                  </a:prstGeom>
                  <a:solidFill>
                    <a:srgbClr val="44546A">
                      <a:lumMod val="50000"/>
                    </a:srgbClr>
                  </a:solidFill>
                  <a:ln w="25400" cap="flat" cmpd="sng" algn="ctr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ea typeface="ＭＳ Ｐゴシック" pitchFamily="-80" charset="-128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090E1FC-C6B7-08B8-2561-FB89E434DB96}"/>
                    </a:ext>
                  </a:extLst>
                </p:cNvPr>
                <p:cNvGrpSpPr/>
                <p:nvPr/>
              </p:nvGrpSpPr>
              <p:grpSpPr>
                <a:xfrm>
                  <a:off x="9513374" y="2556575"/>
                  <a:ext cx="1326155" cy="752463"/>
                  <a:chOff x="9597194" y="2556575"/>
                  <a:chExt cx="1326155" cy="752463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9856747C-764E-55E8-4E80-E3586BA15F86}"/>
                      </a:ext>
                    </a:extLst>
                  </p:cNvPr>
                  <p:cNvGrpSpPr/>
                  <p:nvPr/>
                </p:nvGrpSpPr>
                <p:grpSpPr>
                  <a:xfrm>
                    <a:off x="9597194" y="2556575"/>
                    <a:ext cx="923927" cy="752463"/>
                    <a:chOff x="9597194" y="2556575"/>
                    <a:chExt cx="923927" cy="752463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969931A8-8942-2276-3682-EC6AAD6CFF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97194" y="2556575"/>
                      <a:ext cx="923927" cy="752463"/>
                      <a:chOff x="6038848" y="3128010"/>
                      <a:chExt cx="923927" cy="752463"/>
                    </a:xfrm>
                  </p:grpSpPr>
                  <p:sp>
                    <p:nvSpPr>
                      <p:cNvPr id="20" name="Flowchart: Connector 19">
                        <a:extLst>
                          <a:ext uri="{FF2B5EF4-FFF2-40B4-BE49-F238E27FC236}">
                            <a16:creationId xmlns:a16="http://schemas.microsoft.com/office/drawing/2014/main" id="{ECFD5CB0-F1EF-F9D2-36B0-A31EE109EB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000" y="3128010"/>
                        <a:ext cx="866775" cy="752463"/>
                      </a:xfrm>
                      <a:prstGeom prst="flowChartConnector">
                        <a:avLst/>
                      </a:prstGeom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ln w="25400" cap="flat" cmpd="sng" algn="ctr">
                        <a:noFill/>
                        <a:prstDash val="solid"/>
                        <a:miter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ea typeface="ＭＳ Ｐゴシック" pitchFamily="-80" charset="-128"/>
                        </a:endParaRPr>
                      </a:p>
                    </p:txBody>
                  </p:sp>
                  <p:sp>
                    <p:nvSpPr>
                      <p:cNvPr id="21" name="Flowchart: Connector 20">
                        <a:extLst>
                          <a:ext uri="{FF2B5EF4-FFF2-40B4-BE49-F238E27FC236}">
                            <a16:creationId xmlns:a16="http://schemas.microsoft.com/office/drawing/2014/main" id="{FB4044FB-E35A-20A2-EA1E-CB4B0038F7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38848" y="3430418"/>
                        <a:ext cx="104775" cy="154791"/>
                      </a:xfrm>
                      <a:prstGeom prst="flowChartConnector">
                        <a:avLst/>
                      </a:prstGeom>
                      <a:solidFill>
                        <a:srgbClr val="ED7D31">
                          <a:lumMod val="75000"/>
                        </a:srgbClr>
                      </a:solidFill>
                      <a:ln w="25400" cap="flat" cmpd="sng" algn="ctr">
                        <a:noFill/>
                        <a:prstDash val="solid"/>
                        <a:miter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ea typeface="ＭＳ Ｐゴシック" pitchFamily="-80" charset="-128"/>
                        </a:endParaRPr>
                      </a:p>
                    </p:txBody>
                  </p:sp>
                </p:grp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82E63F6A-9085-5590-231E-A79A75550C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8321" y="2955133"/>
                      <a:ext cx="6042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200" b="1" kern="0" dirty="0">
                          <a:solidFill>
                            <a:prstClr val="black"/>
                          </a:solidFill>
                          <a:ea typeface="ＭＳ Ｐゴシック" pitchFamily="-80" charset="-128"/>
                        </a:rPr>
                        <a:t>COG</a:t>
                      </a:r>
                    </a:p>
                  </p:txBody>
                </p:sp>
              </p:grp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A8671848-DAC6-0AD1-0F60-2C8F8C897343}"/>
                      </a:ext>
                    </a:extLst>
                  </p:cNvPr>
                  <p:cNvSpPr/>
                  <p:nvPr/>
                </p:nvSpPr>
                <p:spPr>
                  <a:xfrm>
                    <a:off x="10021056" y="2867551"/>
                    <a:ext cx="104775" cy="127372"/>
                  </a:xfrm>
                  <a:prstGeom prst="flowChartConnector">
                    <a:avLst/>
                  </a:prstGeom>
                  <a:solidFill>
                    <a:srgbClr val="ED7D31">
                      <a:lumMod val="50000"/>
                    </a:srgbClr>
                  </a:solidFill>
                  <a:ln w="25400" cap="flat" cmpd="sng" algn="ctr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>
                      <a:solidFill>
                        <a:prstClr val="white"/>
                      </a:solidFill>
                      <a:ea typeface="ＭＳ Ｐゴシック" pitchFamily="-80" charset="-128"/>
                    </a:endParaRPr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19C8DA59-C77C-D026-6A36-1213989DF47E}"/>
                      </a:ext>
                    </a:extLst>
                  </p:cNvPr>
                  <p:cNvCxnSpPr>
                    <a:cxnSpLocks/>
                    <a:stCxn id="21" idx="6"/>
                  </p:cNvCxnSpPr>
                  <p:nvPr/>
                </p:nvCxnSpPr>
                <p:spPr>
                  <a:xfrm flipV="1">
                    <a:off x="9701969" y="2923481"/>
                    <a:ext cx="1065091" cy="1289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843C0C"/>
                    </a:solidFill>
                    <a:prstDash val="solid"/>
                    <a:miter/>
                    <a:tailEnd type="triangle"/>
                  </a:ln>
                  <a:effectLst/>
                </p:spPr>
              </p:cxn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464CC1A-8B98-1881-913C-BC7C6D595FF3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5587" y="2958973"/>
                    <a:ext cx="48776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b="1" kern="0" dirty="0">
                        <a:solidFill>
                          <a:prstClr val="black"/>
                        </a:solidFill>
                        <a:ea typeface="ＭＳ Ｐゴシック" pitchFamily="-80" charset="-128"/>
                      </a:rPr>
                      <a:t>Vec2</a:t>
                    </a:r>
                  </a:p>
                </p:txBody>
              </p: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CD01F50-D37B-364C-3941-DCA519E716F1}"/>
                    </a:ext>
                  </a:extLst>
                </p:cNvPr>
                <p:cNvSpPr/>
                <p:nvPr/>
              </p:nvSpPr>
              <p:spPr>
                <a:xfrm>
                  <a:off x="6789421" y="1742301"/>
                  <a:ext cx="4225412" cy="378714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prstClr val="white"/>
                    </a:solidFill>
                    <a:ea typeface="ＭＳ Ｐゴシック" pitchFamily="-80" charset="-128"/>
                  </a:endParaRPr>
                </a:p>
              </p:txBody>
            </p:sp>
          </p:grpSp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E8CB05D2-6DA4-0FC3-3984-B958EDE9BB77}"/>
                  </a:ext>
                </a:extLst>
              </p:cNvPr>
              <p:cNvSpPr/>
              <p:nvPr/>
            </p:nvSpPr>
            <p:spPr>
              <a:xfrm>
                <a:off x="5818206" y="3018685"/>
                <a:ext cx="508931" cy="557205"/>
              </a:xfrm>
              <a:prstGeom prst="rightArrow">
                <a:avLst>
                  <a:gd name="adj1" fmla="val 50000"/>
                  <a:gd name="adj2" fmla="val 56388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4F67A-803C-3D0D-8F09-60F668AB9E2D}"/>
                  </a:ext>
                </a:extLst>
              </p:cNvPr>
              <p:cNvSpPr txBox="1"/>
              <p:nvPr/>
            </p:nvSpPr>
            <p:spPr>
              <a:xfrm>
                <a:off x="7400819" y="1483658"/>
                <a:ext cx="2395356" cy="36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Configuration generator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E4E113-71C3-F1A6-91BA-25890D9BE11E}"/>
                  </a:ext>
                </a:extLst>
              </p:cNvPr>
              <p:cNvSpPr txBox="1"/>
              <p:nvPr/>
            </p:nvSpPr>
            <p:spPr>
              <a:xfrm>
                <a:off x="8153116" y="2728129"/>
                <a:ext cx="1442941" cy="27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>
                    <a:solidFill>
                      <a:prstClr val="black"/>
                    </a:solidFill>
                    <a:ea typeface="ＭＳ Ｐゴシック" pitchFamily="-80" charset="-128"/>
                  </a:rPr>
                  <a:t>Align to -Vec1</a:t>
                </a:r>
              </a:p>
            </p:txBody>
          </p:sp>
        </p:grpSp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34DF75D4-C48B-72F9-F031-F66CCD0C4C00}"/>
              </a:ext>
            </a:extLst>
          </p:cNvPr>
          <p:cNvSpPr txBox="1"/>
          <p:nvPr/>
        </p:nvSpPr>
        <p:spPr>
          <a:xfrm>
            <a:off x="2272025" y="1773154"/>
            <a:ext cx="2565642" cy="363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ea typeface="ＭＳ Ｐゴシック" pitchFamily="-80" charset="-128"/>
              </a:rPr>
              <a:t>Local </a:t>
            </a:r>
            <a:r>
              <a:rPr lang="en-US" altLang="zh-CN" dirty="0">
                <a:solidFill>
                  <a:prstClr val="black"/>
                </a:solidFill>
                <a:ea typeface="ＭＳ Ｐゴシック" pitchFamily="-80" charset="-128"/>
              </a:rPr>
              <a:t>reactivity analysis</a:t>
            </a:r>
            <a:endParaRPr lang="en-US" dirty="0">
              <a:solidFill>
                <a:prstClr val="black"/>
              </a:solidFill>
              <a:ea typeface="ＭＳ Ｐゴシック" pitchFamily="-80" charset="-128"/>
            </a:endParaRP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D729C3C-4AA9-7D85-8CA6-83D933345DC1}"/>
              </a:ext>
            </a:extLst>
          </p:cNvPr>
          <p:cNvGrpSpPr/>
          <p:nvPr/>
        </p:nvGrpSpPr>
        <p:grpSpPr>
          <a:xfrm>
            <a:off x="8283210" y="4036801"/>
            <a:ext cx="749507" cy="369332"/>
            <a:chOff x="8151235" y="3753997"/>
            <a:chExt cx="749507" cy="369332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DDEEE52-8A20-98E0-4F42-BE0C8C338BB8}"/>
                </a:ext>
              </a:extLst>
            </p:cNvPr>
            <p:cNvCxnSpPr>
              <a:cxnSpLocks/>
            </p:cNvCxnSpPr>
            <p:nvPr/>
          </p:nvCxnSpPr>
          <p:spPr>
            <a:xfrm>
              <a:off x="8151235" y="3816113"/>
              <a:ext cx="384523" cy="117265"/>
            </a:xfrm>
            <a:prstGeom prst="line">
              <a:avLst/>
            </a:prstGeom>
            <a:noFill/>
            <a:ln w="28575" cap="flat" cmpd="sng" algn="ctr">
              <a:solidFill>
                <a:srgbClr val="5B9BD5">
                  <a:lumMod val="75000"/>
                </a:srgbClr>
              </a:solidFill>
              <a:prstDash val="solid"/>
              <a:miter/>
            </a:ln>
            <a:effectLst/>
          </p:spPr>
        </p:cxn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5D9143DD-E934-50CB-4212-D672FFEA1DE8}"/>
                </a:ext>
              </a:extLst>
            </p:cNvPr>
            <p:cNvSpPr txBox="1"/>
            <p:nvPr/>
          </p:nvSpPr>
          <p:spPr>
            <a:xfrm>
              <a:off x="8444201" y="3753997"/>
              <a:ext cx="4565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prstClr val="black"/>
                  </a:solidFill>
                  <a:ea typeface="ＭＳ Ｐゴシック" pitchFamily="-80" charset="-128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3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 3"/>
          <p:cNvSpPr/>
          <p:nvPr/>
        </p:nvSpPr>
        <p:spPr>
          <a:xfrm>
            <a:off x="720" y="0"/>
            <a:ext cx="360" cy="36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4" name="Title 2">
            <a:extLst>
              <a:ext uri="{FF2B5EF4-FFF2-40B4-BE49-F238E27FC236}">
                <a16:creationId xmlns:a16="http://schemas.microsoft.com/office/drawing/2014/main" id="{D7A38314-179E-963D-59DC-555E045F37F6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Configuration generator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8C9E5D8-564D-DD4F-28A2-AFB65824CF3E}"/>
              </a:ext>
            </a:extLst>
          </p:cNvPr>
          <p:cNvSpPr/>
          <p:nvPr/>
        </p:nvSpPr>
        <p:spPr>
          <a:xfrm>
            <a:off x="10460831" y="146923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09817568-7B59-E733-2671-2FE93169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4" y="1447540"/>
            <a:ext cx="2761690" cy="176592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2B3D0F6-8B80-ECE1-92A0-33255823286C}"/>
              </a:ext>
            </a:extLst>
          </p:cNvPr>
          <p:cNvSpPr txBox="1"/>
          <p:nvPr/>
        </p:nvSpPr>
        <p:spPr>
          <a:xfrm>
            <a:off x="875614" y="1080654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altLang="zh-CN" dirty="0"/>
              <a:t>ucleophile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Electrophile</a:t>
            </a: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94D9E09-8279-39B4-FEC6-576A01F12CB0}"/>
              </a:ext>
            </a:extLst>
          </p:cNvPr>
          <p:cNvSpPr/>
          <p:nvPr/>
        </p:nvSpPr>
        <p:spPr>
          <a:xfrm>
            <a:off x="1884784" y="2397967"/>
            <a:ext cx="380954" cy="33590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7728AD72-4451-3451-637D-28D71DA4CC09}"/>
              </a:ext>
            </a:extLst>
          </p:cNvPr>
          <p:cNvSpPr/>
          <p:nvPr/>
        </p:nvSpPr>
        <p:spPr>
          <a:xfrm>
            <a:off x="1321837" y="2077846"/>
            <a:ext cx="380954" cy="335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A8C790CA-8F8F-80AB-802D-59E53035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865" y="1391556"/>
            <a:ext cx="1783135" cy="1949750"/>
          </a:xfrm>
          <a:prstGeom prst="rect">
            <a:avLst/>
          </a:prstGeom>
        </p:spPr>
      </p:pic>
      <p:sp>
        <p:nvSpPr>
          <p:cNvPr id="326" name="Oval 325">
            <a:extLst>
              <a:ext uri="{FF2B5EF4-FFF2-40B4-BE49-F238E27FC236}">
                <a16:creationId xmlns:a16="http://schemas.microsoft.com/office/drawing/2014/main" id="{C1B3448F-0DB9-F29E-689F-62A9D95C5548}"/>
              </a:ext>
            </a:extLst>
          </p:cNvPr>
          <p:cNvSpPr/>
          <p:nvPr/>
        </p:nvSpPr>
        <p:spPr>
          <a:xfrm>
            <a:off x="4412599" y="1882014"/>
            <a:ext cx="380954" cy="31090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93BA83F0-888E-4F15-8E47-B4ACB4A1CFBE}"/>
              </a:ext>
            </a:extLst>
          </p:cNvPr>
          <p:cNvSpPr/>
          <p:nvPr/>
        </p:nvSpPr>
        <p:spPr>
          <a:xfrm>
            <a:off x="4557432" y="1608435"/>
            <a:ext cx="380954" cy="310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0" name="Picture 329">
            <a:extLst>
              <a:ext uri="{FF2B5EF4-FFF2-40B4-BE49-F238E27FC236}">
                <a16:creationId xmlns:a16="http://schemas.microsoft.com/office/drawing/2014/main" id="{D163A857-E6BA-53F4-B0C1-7C2BE599D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509" y="1535173"/>
            <a:ext cx="2037023" cy="1818541"/>
          </a:xfrm>
          <a:prstGeom prst="rect">
            <a:avLst/>
          </a:prstGeom>
        </p:spPr>
      </p:pic>
      <p:sp>
        <p:nvSpPr>
          <p:cNvPr id="331" name="Oval 330">
            <a:extLst>
              <a:ext uri="{FF2B5EF4-FFF2-40B4-BE49-F238E27FC236}">
                <a16:creationId xmlns:a16="http://schemas.microsoft.com/office/drawing/2014/main" id="{08768F95-69CF-18D1-FA4C-7AB0D9A4BE87}"/>
              </a:ext>
            </a:extLst>
          </p:cNvPr>
          <p:cNvSpPr/>
          <p:nvPr/>
        </p:nvSpPr>
        <p:spPr>
          <a:xfrm>
            <a:off x="7258968" y="1830218"/>
            <a:ext cx="301253" cy="31090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76CE5292-1E76-8DA4-A1BD-E18B3738B026}"/>
              </a:ext>
            </a:extLst>
          </p:cNvPr>
          <p:cNvSpPr/>
          <p:nvPr/>
        </p:nvSpPr>
        <p:spPr>
          <a:xfrm>
            <a:off x="6593871" y="1811335"/>
            <a:ext cx="380954" cy="310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" name="Picture 333">
            <a:extLst>
              <a:ext uri="{FF2B5EF4-FFF2-40B4-BE49-F238E27FC236}">
                <a16:creationId xmlns:a16="http://schemas.microsoft.com/office/drawing/2014/main" id="{71EFBEBE-3D3A-F11A-B658-170AD0DD0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737" y="1422542"/>
            <a:ext cx="2261151" cy="1790924"/>
          </a:xfrm>
          <a:prstGeom prst="rect">
            <a:avLst/>
          </a:prstGeom>
        </p:spPr>
      </p:pic>
      <p:sp>
        <p:nvSpPr>
          <p:cNvPr id="335" name="Oval 334">
            <a:extLst>
              <a:ext uri="{FF2B5EF4-FFF2-40B4-BE49-F238E27FC236}">
                <a16:creationId xmlns:a16="http://schemas.microsoft.com/office/drawing/2014/main" id="{79110F63-AAD1-668D-FD63-D4997128264F}"/>
              </a:ext>
            </a:extLst>
          </p:cNvPr>
          <p:cNvSpPr/>
          <p:nvPr/>
        </p:nvSpPr>
        <p:spPr>
          <a:xfrm>
            <a:off x="9622972" y="2214453"/>
            <a:ext cx="286137" cy="33590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78F29EB2-5773-6898-8A44-D3DB3B5E4C19}"/>
              </a:ext>
            </a:extLst>
          </p:cNvPr>
          <p:cNvSpPr/>
          <p:nvPr/>
        </p:nvSpPr>
        <p:spPr>
          <a:xfrm>
            <a:off x="9004041" y="2174255"/>
            <a:ext cx="380954" cy="335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16EC14BD-E570-6376-BF54-0B061D1EF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89" y="3815644"/>
            <a:ext cx="2314095" cy="2304351"/>
          </a:xfrm>
          <a:prstGeom prst="rect">
            <a:avLst/>
          </a:prstGeom>
        </p:spPr>
      </p:pic>
      <p:sp>
        <p:nvSpPr>
          <p:cNvPr id="339" name="Oval 338">
            <a:extLst>
              <a:ext uri="{FF2B5EF4-FFF2-40B4-BE49-F238E27FC236}">
                <a16:creationId xmlns:a16="http://schemas.microsoft.com/office/drawing/2014/main" id="{CD9AA31D-C4D7-688D-DADC-80A8888FD3D4}"/>
              </a:ext>
            </a:extLst>
          </p:cNvPr>
          <p:cNvSpPr/>
          <p:nvPr/>
        </p:nvSpPr>
        <p:spPr>
          <a:xfrm>
            <a:off x="2243672" y="4295191"/>
            <a:ext cx="380954" cy="33590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9A017F92-1731-88A4-3293-04CB2D03432E}"/>
              </a:ext>
            </a:extLst>
          </p:cNvPr>
          <p:cNvSpPr/>
          <p:nvPr/>
        </p:nvSpPr>
        <p:spPr>
          <a:xfrm>
            <a:off x="2265738" y="4897369"/>
            <a:ext cx="380954" cy="335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2" name="Picture 341">
            <a:extLst>
              <a:ext uri="{FF2B5EF4-FFF2-40B4-BE49-F238E27FC236}">
                <a16:creationId xmlns:a16="http://schemas.microsoft.com/office/drawing/2014/main" id="{BA7E8780-52AC-BCC1-88A3-303B064FC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9618" y="3969822"/>
            <a:ext cx="2094051" cy="2150173"/>
          </a:xfrm>
          <a:prstGeom prst="rect">
            <a:avLst/>
          </a:prstGeom>
        </p:spPr>
      </p:pic>
      <p:sp>
        <p:nvSpPr>
          <p:cNvPr id="343" name="Oval 342">
            <a:extLst>
              <a:ext uri="{FF2B5EF4-FFF2-40B4-BE49-F238E27FC236}">
                <a16:creationId xmlns:a16="http://schemas.microsoft.com/office/drawing/2014/main" id="{4551ABA0-8157-B2B0-45CF-C947E8479CD7}"/>
              </a:ext>
            </a:extLst>
          </p:cNvPr>
          <p:cNvSpPr/>
          <p:nvPr/>
        </p:nvSpPr>
        <p:spPr>
          <a:xfrm>
            <a:off x="5288562" y="4382277"/>
            <a:ext cx="380954" cy="33590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5D4971A1-C9C7-A2E4-1F7A-D6419E142482}"/>
              </a:ext>
            </a:extLst>
          </p:cNvPr>
          <p:cNvSpPr/>
          <p:nvPr/>
        </p:nvSpPr>
        <p:spPr>
          <a:xfrm>
            <a:off x="5288562" y="5100551"/>
            <a:ext cx="380954" cy="335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6" name="Picture 345">
            <a:extLst>
              <a:ext uri="{FF2B5EF4-FFF2-40B4-BE49-F238E27FC236}">
                <a16:creationId xmlns:a16="http://schemas.microsoft.com/office/drawing/2014/main" id="{9A9C806D-6827-8BFC-A80C-8EFE165114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048" y="4137743"/>
            <a:ext cx="2024345" cy="2191056"/>
          </a:xfrm>
          <a:prstGeom prst="rect">
            <a:avLst/>
          </a:prstGeom>
        </p:spPr>
      </p:pic>
      <p:sp>
        <p:nvSpPr>
          <p:cNvPr id="347" name="Oval 346">
            <a:extLst>
              <a:ext uri="{FF2B5EF4-FFF2-40B4-BE49-F238E27FC236}">
                <a16:creationId xmlns:a16="http://schemas.microsoft.com/office/drawing/2014/main" id="{938FA3DB-38C8-D8D0-B49C-7C2E547E6215}"/>
              </a:ext>
            </a:extLst>
          </p:cNvPr>
          <p:cNvSpPr/>
          <p:nvPr/>
        </p:nvSpPr>
        <p:spPr>
          <a:xfrm>
            <a:off x="7225534" y="5505061"/>
            <a:ext cx="285611" cy="26729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B27B735D-EED5-5BD2-DB40-BAD4B454EB65}"/>
              </a:ext>
            </a:extLst>
          </p:cNvPr>
          <p:cNvSpPr/>
          <p:nvPr/>
        </p:nvSpPr>
        <p:spPr>
          <a:xfrm>
            <a:off x="7498331" y="5233271"/>
            <a:ext cx="380954" cy="335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8CBFF08A-44AC-2945-2509-77D5AA3AA21F}"/>
              </a:ext>
            </a:extLst>
          </p:cNvPr>
          <p:cNvSpPr txBox="1"/>
          <p:nvPr/>
        </p:nvSpPr>
        <p:spPr>
          <a:xfrm>
            <a:off x="9619093" y="510055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2CF163B1-AEBB-ADD5-0E6F-1DC99BCA25C7}"/>
              </a:ext>
            </a:extLst>
          </p:cNvPr>
          <p:cNvSpPr txBox="1"/>
          <p:nvPr/>
        </p:nvSpPr>
        <p:spPr>
          <a:xfrm>
            <a:off x="942289" y="3367326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b="1" i="1" baseline="-25000" dirty="0" err="1"/>
              <a:t>nuc_elec</a:t>
            </a:r>
            <a:r>
              <a:rPr lang="en-US" dirty="0"/>
              <a:t>= 2.2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Å</a:t>
            </a:r>
            <a:r>
              <a:rPr lang="en-US" baseline="30000" dirty="0"/>
              <a:t> </a:t>
            </a:r>
            <a:endParaRPr lang="en-US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C65AD-426A-27C4-4FEE-FB2F6C474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987F132-8319-DCA9-3A0E-17795CDAFCD6}"/>
              </a:ext>
            </a:extLst>
          </p:cNvPr>
          <p:cNvSpPr txBox="1">
            <a:spLocks/>
          </p:cNvSpPr>
          <p:nvPr/>
        </p:nvSpPr>
        <p:spPr>
          <a:xfrm>
            <a:off x="942289" y="356727"/>
            <a:ext cx="10972440" cy="7239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Configuration generator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55031-5414-7CBF-5E39-2DD71ADE1C9A}"/>
              </a:ext>
            </a:extLst>
          </p:cNvPr>
          <p:cNvSpPr txBox="1"/>
          <p:nvPr/>
        </p:nvSpPr>
        <p:spPr>
          <a:xfrm>
            <a:off x="942289" y="1080654"/>
            <a:ext cx="67313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Geometry optimization (DFTB3)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Apply energy filter, cut-off value = 0.00005 eV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Adjust the value to change the number of potential candidates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1C37C7-DEAD-AEF0-1086-4380908C4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45" y="2553292"/>
            <a:ext cx="3047903" cy="2525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1E9C6-A08D-667D-F4FC-EA36B9C6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81" y="2603137"/>
            <a:ext cx="2824837" cy="2314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FE852-02D3-7AF9-E55B-E46A7566B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876" y="2603137"/>
            <a:ext cx="3195991" cy="23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Words>369</Words>
  <Application>Microsoft Office PowerPoint</Application>
  <PresentationFormat>Widescreen</PresentationFormat>
  <Paragraphs>98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subject/>
  <dc:creator>Microsoft Office User</dc:creator>
  <dc:description/>
  <cp:lastModifiedBy>Xiaotong Zhang</cp:lastModifiedBy>
  <cp:revision>47</cp:revision>
  <dcterms:created xsi:type="dcterms:W3CDTF">2019-11-27T13:12:47Z</dcterms:created>
  <dcterms:modified xsi:type="dcterms:W3CDTF">2023-10-18T13:34:55Z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